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63" r:id="rId1"/>
  </p:sldMasterIdLst>
  <p:notesMasterIdLst>
    <p:notesMasterId r:id="rId59"/>
  </p:notesMasterIdLst>
  <p:handoutMasterIdLst>
    <p:handoutMasterId r:id="rId60"/>
  </p:handoutMasterIdLst>
  <p:sldIdLst>
    <p:sldId id="850" r:id="rId2"/>
    <p:sldId id="978" r:id="rId3"/>
    <p:sldId id="710" r:id="rId4"/>
    <p:sldId id="1011" r:id="rId5"/>
    <p:sldId id="890" r:id="rId6"/>
    <p:sldId id="995" r:id="rId7"/>
    <p:sldId id="279" r:id="rId8"/>
    <p:sldId id="997" r:id="rId9"/>
    <p:sldId id="982" r:id="rId10"/>
    <p:sldId id="998" r:id="rId11"/>
    <p:sldId id="1000" r:id="rId12"/>
    <p:sldId id="981" r:id="rId13"/>
    <p:sldId id="891" r:id="rId14"/>
    <p:sldId id="1001" r:id="rId15"/>
    <p:sldId id="960" r:id="rId16"/>
    <p:sldId id="1002" r:id="rId17"/>
    <p:sldId id="907" r:id="rId18"/>
    <p:sldId id="889" r:id="rId19"/>
    <p:sldId id="913" r:id="rId20"/>
    <p:sldId id="1004" r:id="rId21"/>
    <p:sldId id="980" r:id="rId22"/>
    <p:sldId id="910" r:id="rId23"/>
    <p:sldId id="1012" r:id="rId24"/>
    <p:sldId id="888" r:id="rId25"/>
    <p:sldId id="1015" r:id="rId26"/>
    <p:sldId id="912" r:id="rId27"/>
    <p:sldId id="983" r:id="rId28"/>
    <p:sldId id="916" r:id="rId29"/>
    <p:sldId id="986" r:id="rId30"/>
    <p:sldId id="921" r:id="rId31"/>
    <p:sldId id="989" r:id="rId32"/>
    <p:sldId id="918" r:id="rId33"/>
    <p:sldId id="987" r:id="rId34"/>
    <p:sldId id="1013" r:id="rId35"/>
    <p:sldId id="923" r:id="rId36"/>
    <p:sldId id="990" r:id="rId37"/>
    <p:sldId id="926" r:id="rId38"/>
    <p:sldId id="991" r:id="rId39"/>
    <p:sldId id="992" r:id="rId40"/>
    <p:sldId id="941" r:id="rId41"/>
    <p:sldId id="951" r:id="rId42"/>
    <p:sldId id="952" r:id="rId43"/>
    <p:sldId id="940" r:id="rId44"/>
    <p:sldId id="942" r:id="rId45"/>
    <p:sldId id="943" r:id="rId46"/>
    <p:sldId id="953" r:id="rId47"/>
    <p:sldId id="954" r:id="rId48"/>
    <p:sldId id="955" r:id="rId49"/>
    <p:sldId id="956" r:id="rId50"/>
    <p:sldId id="944" r:id="rId51"/>
    <p:sldId id="957" r:id="rId52"/>
    <p:sldId id="958" r:id="rId53"/>
    <p:sldId id="985" r:id="rId54"/>
    <p:sldId id="945" r:id="rId55"/>
    <p:sldId id="1009" r:id="rId56"/>
    <p:sldId id="1014" r:id="rId57"/>
    <p:sldId id="994" r:id="rId58"/>
  </p:sldIdLst>
  <p:sldSz cx="9906000" cy="6858000" type="A4"/>
  <p:notesSz cx="6807200" cy="9939338"/>
  <p:custDataLst>
    <p:tags r:id="rId61"/>
  </p:custDataLst>
  <p:defaultTextStyle>
    <a:defPPr>
      <a:defRPr lang="en-US"/>
    </a:defPPr>
    <a:lvl1pPr marL="0" algn="l" defTabSz="495285" rtl="0" eaLnBrk="1" latinLnBrk="0" hangingPunct="1">
      <a:defRPr sz="1900" kern="1200">
        <a:solidFill>
          <a:schemeClr val="tx1"/>
        </a:solidFill>
        <a:latin typeface="+mn-lt"/>
        <a:ea typeface="+mn-ea"/>
        <a:cs typeface="+mn-cs"/>
      </a:defRPr>
    </a:lvl1pPr>
    <a:lvl2pPr marL="495285" algn="l" defTabSz="495285" rtl="0" eaLnBrk="1" latinLnBrk="0" hangingPunct="1">
      <a:defRPr sz="1900" kern="1200">
        <a:solidFill>
          <a:schemeClr val="tx1"/>
        </a:solidFill>
        <a:latin typeface="+mn-lt"/>
        <a:ea typeface="+mn-ea"/>
        <a:cs typeface="+mn-cs"/>
      </a:defRPr>
    </a:lvl2pPr>
    <a:lvl3pPr marL="990570" algn="l" defTabSz="495285" rtl="0" eaLnBrk="1" latinLnBrk="0" hangingPunct="1">
      <a:defRPr sz="1900" kern="1200">
        <a:solidFill>
          <a:schemeClr val="tx1"/>
        </a:solidFill>
        <a:latin typeface="+mn-lt"/>
        <a:ea typeface="+mn-ea"/>
        <a:cs typeface="+mn-cs"/>
      </a:defRPr>
    </a:lvl3pPr>
    <a:lvl4pPr marL="1485854" algn="l" defTabSz="495285" rtl="0" eaLnBrk="1" latinLnBrk="0" hangingPunct="1">
      <a:defRPr sz="1900" kern="1200">
        <a:solidFill>
          <a:schemeClr val="tx1"/>
        </a:solidFill>
        <a:latin typeface="+mn-lt"/>
        <a:ea typeface="+mn-ea"/>
        <a:cs typeface="+mn-cs"/>
      </a:defRPr>
    </a:lvl4pPr>
    <a:lvl5pPr marL="1981139" algn="l" defTabSz="495285" rtl="0" eaLnBrk="1" latinLnBrk="0" hangingPunct="1">
      <a:defRPr sz="1900" kern="1200">
        <a:solidFill>
          <a:schemeClr val="tx1"/>
        </a:solidFill>
        <a:latin typeface="+mn-lt"/>
        <a:ea typeface="+mn-ea"/>
        <a:cs typeface="+mn-cs"/>
      </a:defRPr>
    </a:lvl5pPr>
    <a:lvl6pPr marL="2476424" algn="l" defTabSz="495285" rtl="0" eaLnBrk="1" latinLnBrk="0" hangingPunct="1">
      <a:defRPr sz="1900" kern="1200">
        <a:solidFill>
          <a:schemeClr val="tx1"/>
        </a:solidFill>
        <a:latin typeface="+mn-lt"/>
        <a:ea typeface="+mn-ea"/>
        <a:cs typeface="+mn-cs"/>
      </a:defRPr>
    </a:lvl6pPr>
    <a:lvl7pPr marL="2971709" algn="l" defTabSz="495285" rtl="0" eaLnBrk="1" latinLnBrk="0" hangingPunct="1">
      <a:defRPr sz="1900" kern="1200">
        <a:solidFill>
          <a:schemeClr val="tx1"/>
        </a:solidFill>
        <a:latin typeface="+mn-lt"/>
        <a:ea typeface="+mn-ea"/>
        <a:cs typeface="+mn-cs"/>
      </a:defRPr>
    </a:lvl7pPr>
    <a:lvl8pPr marL="3466993" algn="l" defTabSz="495285" rtl="0" eaLnBrk="1" latinLnBrk="0" hangingPunct="1">
      <a:defRPr sz="1900" kern="1200">
        <a:solidFill>
          <a:schemeClr val="tx1"/>
        </a:solidFill>
        <a:latin typeface="+mn-lt"/>
        <a:ea typeface="+mn-ea"/>
        <a:cs typeface="+mn-cs"/>
      </a:defRPr>
    </a:lvl8pPr>
    <a:lvl9pPr marL="3962278" algn="l" defTabSz="495285"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3">
          <p15:clr>
            <a:srgbClr val="A4A3A4"/>
          </p15:clr>
        </p15:guide>
        <p15:guide id="2" orient="horz" pos="4054">
          <p15:clr>
            <a:srgbClr val="A4A3A4"/>
          </p15:clr>
        </p15:guide>
        <p15:guide id="3" orient="horz" pos="778">
          <p15:clr>
            <a:srgbClr val="A4A3A4"/>
          </p15:clr>
        </p15:guide>
        <p15:guide id="4" orient="horz" pos="575">
          <p15:clr>
            <a:srgbClr val="A4A3A4"/>
          </p15:clr>
        </p15:guide>
        <p15:guide id="5" orient="horz" pos="443">
          <p15:clr>
            <a:srgbClr val="A4A3A4"/>
          </p15:clr>
        </p15:guide>
        <p15:guide id="6" orient="horz" pos="2603">
          <p15:clr>
            <a:srgbClr val="A4A3A4"/>
          </p15:clr>
        </p15:guide>
        <p15:guide id="7" orient="horz" pos="2204">
          <p15:clr>
            <a:srgbClr val="A4A3A4"/>
          </p15:clr>
        </p15:guide>
        <p15:guide id="8" orient="horz" pos="879">
          <p15:clr>
            <a:srgbClr val="A4A3A4"/>
          </p15:clr>
        </p15:guide>
        <p15:guide id="9" orient="horz" pos="2447">
          <p15:clr>
            <a:srgbClr val="A4A3A4"/>
          </p15:clr>
        </p15:guide>
        <p15:guide id="10" orient="horz" pos="1200">
          <p15:clr>
            <a:srgbClr val="A4A3A4"/>
          </p15:clr>
        </p15:guide>
        <p15:guide id="11" orient="horz" pos="1429">
          <p15:clr>
            <a:srgbClr val="A4A3A4"/>
          </p15:clr>
        </p15:guide>
        <p15:guide id="12" orient="horz" pos="2683">
          <p15:clr>
            <a:srgbClr val="A4A3A4"/>
          </p15:clr>
        </p15:guide>
        <p15:guide id="13" orient="horz" pos="3930">
          <p15:clr>
            <a:srgbClr val="A4A3A4"/>
          </p15:clr>
        </p15:guide>
        <p15:guide id="14" orient="horz" pos="204">
          <p15:clr>
            <a:srgbClr val="A4A3A4"/>
          </p15:clr>
        </p15:guide>
        <p15:guide id="15" orient="horz" pos="648">
          <p15:clr>
            <a:srgbClr val="A4A3A4"/>
          </p15:clr>
        </p15:guide>
        <p15:guide id="16" orient="horz" pos="3542">
          <p15:clr>
            <a:srgbClr val="A4A3A4"/>
          </p15:clr>
        </p15:guide>
        <p15:guide id="17" orient="horz" pos="2912">
          <p15:clr>
            <a:srgbClr val="A4A3A4"/>
          </p15:clr>
        </p15:guide>
        <p15:guide id="18" orient="horz" pos="2371">
          <p15:clr>
            <a:srgbClr val="A4A3A4"/>
          </p15:clr>
        </p15:guide>
        <p15:guide id="19" orient="horz" pos="4189">
          <p15:clr>
            <a:srgbClr val="A4A3A4"/>
          </p15:clr>
        </p15:guide>
        <p15:guide id="20" pos="1713">
          <p15:clr>
            <a:srgbClr val="A4A3A4"/>
          </p15:clr>
        </p15:guide>
        <p15:guide id="21" pos="5978">
          <p15:clr>
            <a:srgbClr val="A4A3A4"/>
          </p15:clr>
        </p15:guide>
        <p15:guide id="22" pos="4617">
          <p15:clr>
            <a:srgbClr val="A4A3A4"/>
          </p15:clr>
        </p15:guide>
        <p15:guide id="23" pos="262">
          <p15:clr>
            <a:srgbClr val="A4A3A4"/>
          </p15:clr>
        </p15:guide>
        <p15:guide id="24" pos="3165">
          <p15:clr>
            <a:srgbClr val="A4A3A4"/>
          </p15:clr>
        </p15:guide>
        <p15:guide id="25" pos="1622">
          <p15:clr>
            <a:srgbClr val="A4A3A4"/>
          </p15:clr>
        </p15:guide>
        <p15:guide id="26" pos="3075">
          <p15:clr>
            <a:srgbClr val="A4A3A4"/>
          </p15:clr>
        </p15:guide>
        <p15:guide id="27" pos="4526">
          <p15:clr>
            <a:srgbClr val="A4A3A4"/>
          </p15:clr>
        </p15:guide>
        <p15:guide id="28" pos="2109">
          <p15:clr>
            <a:srgbClr val="A4A3A4"/>
          </p15:clr>
        </p15:guide>
        <p15:guide id="29" pos="2198">
          <p15:clr>
            <a:srgbClr val="A4A3A4"/>
          </p15:clr>
        </p15:guide>
        <p15:guide id="30" pos="4043">
          <p15:clr>
            <a:srgbClr val="A4A3A4"/>
          </p15:clr>
        </p15:guide>
        <p15:guide id="31" pos="4134">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2D6C5"/>
    <a:srgbClr val="8DA5BE"/>
    <a:srgbClr val="838383"/>
    <a:srgbClr val="C6D2DE"/>
    <a:srgbClr val="A2A2A2"/>
    <a:srgbClr val="5A5A5A"/>
    <a:srgbClr val="D6D6D6"/>
    <a:srgbClr val="BEBEBE"/>
    <a:srgbClr val="DADAD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9794" autoAdjust="0"/>
  </p:normalViewPr>
  <p:slideViewPr>
    <p:cSldViewPr snapToGrid="0" snapToObjects="1">
      <p:cViewPr>
        <p:scale>
          <a:sx n="90" d="100"/>
          <a:sy n="90" d="100"/>
        </p:scale>
        <p:origin x="926" y="-67"/>
      </p:cViewPr>
      <p:guideLst>
        <p:guide orient="horz" pos="233"/>
        <p:guide orient="horz" pos="4054"/>
        <p:guide orient="horz" pos="778"/>
        <p:guide orient="horz" pos="575"/>
        <p:guide orient="horz" pos="443"/>
        <p:guide orient="horz" pos="2603"/>
        <p:guide orient="horz" pos="2204"/>
        <p:guide orient="horz" pos="879"/>
        <p:guide orient="horz" pos="2447"/>
        <p:guide orient="horz" pos="1200"/>
        <p:guide orient="horz" pos="1429"/>
        <p:guide orient="horz" pos="2683"/>
        <p:guide orient="horz" pos="3930"/>
        <p:guide orient="horz" pos="204"/>
        <p:guide orient="horz" pos="648"/>
        <p:guide orient="horz" pos="3542"/>
        <p:guide orient="horz" pos="2912"/>
        <p:guide orient="horz" pos="2371"/>
        <p:guide orient="horz" pos="4189"/>
        <p:guide pos="1713"/>
        <p:guide pos="5978"/>
        <p:guide pos="4617"/>
        <p:guide pos="262"/>
        <p:guide pos="3165"/>
        <p:guide pos="1622"/>
        <p:guide pos="3075"/>
        <p:guide pos="4526"/>
        <p:guide pos="2109"/>
        <p:guide pos="2198"/>
        <p:guide pos="4043"/>
        <p:guide pos="4134"/>
      </p:guideLst>
    </p:cSldViewPr>
  </p:slideViewPr>
  <p:outlineViewPr>
    <p:cViewPr>
      <p:scale>
        <a:sx n="33" d="100"/>
        <a:sy n="33" d="100"/>
      </p:scale>
      <p:origin x="0" y="19938"/>
    </p:cViewPr>
  </p:outlineViewPr>
  <p:notesTextViewPr>
    <p:cViewPr>
      <p:scale>
        <a:sx n="100" d="100"/>
        <a:sy n="100" d="100"/>
      </p:scale>
      <p:origin x="0" y="0"/>
    </p:cViewPr>
  </p:notesTextViewPr>
  <p:sorterViewPr>
    <p:cViewPr>
      <p:scale>
        <a:sx n="75" d="100"/>
        <a:sy n="75" d="100"/>
      </p:scale>
      <p:origin x="0" y="0"/>
    </p:cViewPr>
  </p:sorterViewPr>
  <p:notesViewPr>
    <p:cSldViewPr snapToGrid="0" snapToObjects="1" showGuides="1">
      <p:cViewPr varScale="1">
        <p:scale>
          <a:sx n="88" d="100"/>
          <a:sy n="88" d="100"/>
        </p:scale>
        <p:origin x="-3054" y="-114"/>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ags" Target="tags/tag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49787" cy="496966"/>
          </a:xfrm>
          <a:prstGeom prst="rect">
            <a:avLst/>
          </a:prstGeom>
        </p:spPr>
        <p:txBody>
          <a:bodyPr vert="horz" lIns="91098" tIns="45550" rIns="91098" bIns="45550" rtlCol="0"/>
          <a:lstStyle>
            <a:lvl1pPr algn="l">
              <a:defRPr sz="1200"/>
            </a:lvl1pPr>
          </a:lstStyle>
          <a:p>
            <a:endParaRPr lang="en-US"/>
          </a:p>
        </p:txBody>
      </p:sp>
      <p:sp>
        <p:nvSpPr>
          <p:cNvPr id="3" name="Date Placeholder 2"/>
          <p:cNvSpPr>
            <a:spLocks noGrp="1"/>
          </p:cNvSpPr>
          <p:nvPr>
            <p:ph type="dt" sz="quarter" idx="1"/>
          </p:nvPr>
        </p:nvSpPr>
        <p:spPr>
          <a:xfrm>
            <a:off x="3855840" y="1"/>
            <a:ext cx="2949787" cy="496966"/>
          </a:xfrm>
          <a:prstGeom prst="rect">
            <a:avLst/>
          </a:prstGeom>
        </p:spPr>
        <p:txBody>
          <a:bodyPr vert="horz" lIns="91098" tIns="45550" rIns="91098" bIns="45550" rtlCol="0"/>
          <a:lstStyle>
            <a:lvl1pPr algn="r">
              <a:defRPr sz="1200"/>
            </a:lvl1pPr>
          </a:lstStyle>
          <a:p>
            <a:fld id="{4A2C85E8-413D-2E4E-B060-5D116F398412}" type="datetimeFigureOut">
              <a:rPr lang="en-US" smtClean="0"/>
              <a:pPr/>
              <a:t>6/5/2023</a:t>
            </a:fld>
            <a:endParaRPr lang="en-US"/>
          </a:p>
        </p:txBody>
      </p:sp>
      <p:sp>
        <p:nvSpPr>
          <p:cNvPr id="4" name="Footer Placeholder 3"/>
          <p:cNvSpPr>
            <a:spLocks noGrp="1"/>
          </p:cNvSpPr>
          <p:nvPr>
            <p:ph type="ftr" sz="quarter" idx="2"/>
          </p:nvPr>
        </p:nvSpPr>
        <p:spPr>
          <a:xfrm>
            <a:off x="3" y="9440647"/>
            <a:ext cx="2949787" cy="496966"/>
          </a:xfrm>
          <a:prstGeom prst="rect">
            <a:avLst/>
          </a:prstGeom>
        </p:spPr>
        <p:txBody>
          <a:bodyPr vert="horz" lIns="91098" tIns="45550" rIns="91098" bIns="45550" rtlCol="0" anchor="b"/>
          <a:lstStyle>
            <a:lvl1pPr algn="l">
              <a:defRPr sz="1200"/>
            </a:lvl1pPr>
          </a:lstStyle>
          <a:p>
            <a:endParaRPr lang="en-US"/>
          </a:p>
        </p:txBody>
      </p:sp>
      <p:sp>
        <p:nvSpPr>
          <p:cNvPr id="5" name="Slide Number Placeholder 4"/>
          <p:cNvSpPr>
            <a:spLocks noGrp="1"/>
          </p:cNvSpPr>
          <p:nvPr>
            <p:ph type="sldNum" sz="quarter" idx="3"/>
          </p:nvPr>
        </p:nvSpPr>
        <p:spPr>
          <a:xfrm>
            <a:off x="3855840" y="9440647"/>
            <a:ext cx="2949787" cy="496966"/>
          </a:xfrm>
          <a:prstGeom prst="rect">
            <a:avLst/>
          </a:prstGeom>
        </p:spPr>
        <p:txBody>
          <a:bodyPr vert="horz" lIns="91098" tIns="45550" rIns="91098" bIns="45550" rtlCol="0" anchor="b"/>
          <a:lstStyle>
            <a:lvl1pPr algn="r">
              <a:defRPr sz="1200"/>
            </a:lvl1pPr>
          </a:lstStyle>
          <a:p>
            <a:fld id="{A907CB86-E2F0-7349-9F25-9F6D5515C262}" type="slidenum">
              <a:rPr lang="en-US" smtClean="0"/>
              <a:pPr/>
              <a:t>‹#›</a:t>
            </a:fld>
            <a:endParaRPr lang="en-US"/>
          </a:p>
        </p:txBody>
      </p:sp>
    </p:spTree>
    <p:extLst>
      <p:ext uri="{BB962C8B-B14F-4D97-AF65-F5344CB8AC3E}">
        <p14:creationId xmlns:p14="http://schemas.microsoft.com/office/powerpoint/2010/main" val="3289661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49787" cy="496966"/>
          </a:xfrm>
          <a:prstGeom prst="rect">
            <a:avLst/>
          </a:prstGeom>
        </p:spPr>
        <p:txBody>
          <a:bodyPr vert="horz" lIns="91098" tIns="45550" rIns="91098" bIns="45550" rtlCol="0"/>
          <a:lstStyle>
            <a:lvl1pPr algn="l">
              <a:defRPr sz="1200"/>
            </a:lvl1pPr>
          </a:lstStyle>
          <a:p>
            <a:endParaRPr lang="en-US"/>
          </a:p>
        </p:txBody>
      </p:sp>
      <p:sp>
        <p:nvSpPr>
          <p:cNvPr id="3" name="Date Placeholder 2"/>
          <p:cNvSpPr>
            <a:spLocks noGrp="1"/>
          </p:cNvSpPr>
          <p:nvPr>
            <p:ph type="dt" idx="1"/>
          </p:nvPr>
        </p:nvSpPr>
        <p:spPr>
          <a:xfrm>
            <a:off x="3855840" y="1"/>
            <a:ext cx="2949787" cy="496966"/>
          </a:xfrm>
          <a:prstGeom prst="rect">
            <a:avLst/>
          </a:prstGeom>
        </p:spPr>
        <p:txBody>
          <a:bodyPr vert="horz" lIns="91098" tIns="45550" rIns="91098" bIns="45550" rtlCol="0"/>
          <a:lstStyle>
            <a:lvl1pPr algn="r">
              <a:defRPr sz="1200"/>
            </a:lvl1pPr>
          </a:lstStyle>
          <a:p>
            <a:fld id="{F6DAFEC6-0468-B84A-B25A-166CF509FB0F}" type="datetimeFigureOut">
              <a:rPr lang="en-US" smtClean="0"/>
              <a:pPr/>
              <a:t>6/5/2023</a:t>
            </a:fld>
            <a:endParaRPr lang="en-US"/>
          </a:p>
        </p:txBody>
      </p:sp>
      <p:sp>
        <p:nvSpPr>
          <p:cNvPr id="4" name="Slide Image Placeholder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098" tIns="45550" rIns="91098" bIns="45550" rtlCol="0" anchor="ctr"/>
          <a:lstStyle/>
          <a:p>
            <a:endParaRPr lang="en-US"/>
          </a:p>
        </p:txBody>
      </p:sp>
      <p:sp>
        <p:nvSpPr>
          <p:cNvPr id="5" name="Notes Placeholder 4"/>
          <p:cNvSpPr>
            <a:spLocks noGrp="1"/>
          </p:cNvSpPr>
          <p:nvPr>
            <p:ph type="body" sz="quarter" idx="3"/>
          </p:nvPr>
        </p:nvSpPr>
        <p:spPr>
          <a:xfrm>
            <a:off x="680721" y="4721189"/>
            <a:ext cx="5445760" cy="4472703"/>
          </a:xfrm>
          <a:prstGeom prst="rect">
            <a:avLst/>
          </a:prstGeom>
        </p:spPr>
        <p:txBody>
          <a:bodyPr vert="horz" lIns="91098" tIns="45550" rIns="91098" bIns="4555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9440647"/>
            <a:ext cx="2949787" cy="496966"/>
          </a:xfrm>
          <a:prstGeom prst="rect">
            <a:avLst/>
          </a:prstGeom>
        </p:spPr>
        <p:txBody>
          <a:bodyPr vert="horz" lIns="91098" tIns="45550" rIns="91098" bIns="45550" rtlCol="0" anchor="b"/>
          <a:lstStyle>
            <a:lvl1pPr algn="l">
              <a:defRPr sz="1200"/>
            </a:lvl1pPr>
          </a:lstStyle>
          <a:p>
            <a:endParaRPr lang="en-US"/>
          </a:p>
        </p:txBody>
      </p:sp>
      <p:sp>
        <p:nvSpPr>
          <p:cNvPr id="7" name="Slide Number Placeholder 6"/>
          <p:cNvSpPr>
            <a:spLocks noGrp="1"/>
          </p:cNvSpPr>
          <p:nvPr>
            <p:ph type="sldNum" sz="quarter" idx="5"/>
          </p:nvPr>
        </p:nvSpPr>
        <p:spPr>
          <a:xfrm>
            <a:off x="3855840" y="9440647"/>
            <a:ext cx="2949787" cy="496966"/>
          </a:xfrm>
          <a:prstGeom prst="rect">
            <a:avLst/>
          </a:prstGeom>
        </p:spPr>
        <p:txBody>
          <a:bodyPr vert="horz" lIns="91098" tIns="45550" rIns="91098" bIns="45550" rtlCol="0" anchor="b"/>
          <a:lstStyle>
            <a:lvl1pPr algn="r">
              <a:defRPr sz="1200"/>
            </a:lvl1pPr>
          </a:lstStyle>
          <a:p>
            <a:fld id="{57D81762-943F-A74B-AF28-97B52DD827ED}" type="slidenum">
              <a:rPr lang="en-US" smtClean="0"/>
              <a:pPr/>
              <a:t>‹#›</a:t>
            </a:fld>
            <a:endParaRPr lang="en-US"/>
          </a:p>
        </p:txBody>
      </p:sp>
    </p:spTree>
    <p:extLst>
      <p:ext uri="{BB962C8B-B14F-4D97-AF65-F5344CB8AC3E}">
        <p14:creationId xmlns:p14="http://schemas.microsoft.com/office/powerpoint/2010/main" val="1914867462"/>
      </p:ext>
    </p:extLst>
  </p:cSld>
  <p:clrMap bg1="lt1" tx1="dk1" bg2="lt2" tx2="dk2" accent1="accent1" accent2="accent2" accent3="accent3" accent4="accent4" accent5="accent5" accent6="accent6" hlink="hlink" folHlink="folHlink"/>
  <p:hf hdr="0" ftr="0" dt="0"/>
  <p:notesStyle>
    <a:lvl1pPr marL="0" algn="l" defTabSz="495285" rtl="0" eaLnBrk="1" latinLnBrk="0" hangingPunct="1">
      <a:defRPr sz="1300" kern="1200">
        <a:solidFill>
          <a:schemeClr val="tx1"/>
        </a:solidFill>
        <a:latin typeface="+mn-lt"/>
        <a:ea typeface="+mn-ea"/>
        <a:cs typeface="+mn-cs"/>
      </a:defRPr>
    </a:lvl1pPr>
    <a:lvl2pPr marL="495285" algn="l" defTabSz="495285" rtl="0" eaLnBrk="1" latinLnBrk="0" hangingPunct="1">
      <a:defRPr sz="1300" kern="1200">
        <a:solidFill>
          <a:schemeClr val="tx1"/>
        </a:solidFill>
        <a:latin typeface="+mn-lt"/>
        <a:ea typeface="+mn-ea"/>
        <a:cs typeface="+mn-cs"/>
      </a:defRPr>
    </a:lvl2pPr>
    <a:lvl3pPr marL="990570" algn="l" defTabSz="495285" rtl="0" eaLnBrk="1" latinLnBrk="0" hangingPunct="1">
      <a:defRPr sz="1300" kern="1200">
        <a:solidFill>
          <a:schemeClr val="tx1"/>
        </a:solidFill>
        <a:latin typeface="+mn-lt"/>
        <a:ea typeface="+mn-ea"/>
        <a:cs typeface="+mn-cs"/>
      </a:defRPr>
    </a:lvl3pPr>
    <a:lvl4pPr marL="1485854" algn="l" defTabSz="495285" rtl="0" eaLnBrk="1" latinLnBrk="0" hangingPunct="1">
      <a:defRPr sz="1300" kern="1200">
        <a:solidFill>
          <a:schemeClr val="tx1"/>
        </a:solidFill>
        <a:latin typeface="+mn-lt"/>
        <a:ea typeface="+mn-ea"/>
        <a:cs typeface="+mn-cs"/>
      </a:defRPr>
    </a:lvl4pPr>
    <a:lvl5pPr marL="1981139" algn="l" defTabSz="495285" rtl="0" eaLnBrk="1" latinLnBrk="0" hangingPunct="1">
      <a:defRPr sz="1300" kern="1200">
        <a:solidFill>
          <a:schemeClr val="tx1"/>
        </a:solidFill>
        <a:latin typeface="+mn-lt"/>
        <a:ea typeface="+mn-ea"/>
        <a:cs typeface="+mn-cs"/>
      </a:defRPr>
    </a:lvl5pPr>
    <a:lvl6pPr marL="2476424" algn="l" defTabSz="495285" rtl="0" eaLnBrk="1" latinLnBrk="0" hangingPunct="1">
      <a:defRPr sz="1300" kern="1200">
        <a:solidFill>
          <a:schemeClr val="tx1"/>
        </a:solidFill>
        <a:latin typeface="+mn-lt"/>
        <a:ea typeface="+mn-ea"/>
        <a:cs typeface="+mn-cs"/>
      </a:defRPr>
    </a:lvl6pPr>
    <a:lvl7pPr marL="2971709" algn="l" defTabSz="495285" rtl="0" eaLnBrk="1" latinLnBrk="0" hangingPunct="1">
      <a:defRPr sz="1300" kern="1200">
        <a:solidFill>
          <a:schemeClr val="tx1"/>
        </a:solidFill>
        <a:latin typeface="+mn-lt"/>
        <a:ea typeface="+mn-ea"/>
        <a:cs typeface="+mn-cs"/>
      </a:defRPr>
    </a:lvl7pPr>
    <a:lvl8pPr marL="3466993" algn="l" defTabSz="495285" rtl="0" eaLnBrk="1" latinLnBrk="0" hangingPunct="1">
      <a:defRPr sz="1300" kern="1200">
        <a:solidFill>
          <a:schemeClr val="tx1"/>
        </a:solidFill>
        <a:latin typeface="+mn-lt"/>
        <a:ea typeface="+mn-ea"/>
        <a:cs typeface="+mn-cs"/>
      </a:defRPr>
    </a:lvl8pPr>
    <a:lvl9pPr marL="3962278" algn="l" defTabSz="49528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9463" y="768350"/>
            <a:ext cx="5540375" cy="3836988"/>
          </a:xfrm>
          <a:prstGeom prst="rect">
            <a:avLst/>
          </a:prstGeom>
        </p:spPr>
      </p:sp>
      <p:sp>
        <p:nvSpPr>
          <p:cNvPr id="3" name="ノート プレースホルダー 2"/>
          <p:cNvSpPr>
            <a:spLocks noGrp="1"/>
          </p:cNvSpPr>
          <p:nvPr>
            <p:ph type="body" idx="1"/>
          </p:nvPr>
        </p:nvSpPr>
        <p:spPr>
          <a:xfrm>
            <a:off x="709931" y="4861445"/>
            <a:ext cx="5679440" cy="4605576"/>
          </a:xfrm>
          <a:prstGeom prst="rect">
            <a:avLst/>
          </a:prstGeom>
        </p:spPr>
        <p:txBody>
          <a:bodyPr/>
          <a:lstStyle/>
          <a:p>
            <a:endParaRPr kumimoji="1" lang="ja-JP" altLang="en-US"/>
          </a:p>
        </p:txBody>
      </p:sp>
      <p:sp>
        <p:nvSpPr>
          <p:cNvPr id="5" name="日付プレースホルダー 4"/>
          <p:cNvSpPr>
            <a:spLocks noGrp="1"/>
          </p:cNvSpPr>
          <p:nvPr>
            <p:ph type="dt" idx="10"/>
          </p:nvPr>
        </p:nvSpPr>
        <p:spPr/>
        <p:txBody>
          <a:bodyPr/>
          <a:lstStyle/>
          <a:p>
            <a:fld id="{E6746C56-02B0-4FFC-8D37-4CC0C3A5AB9B}" type="datetime8">
              <a:rPr kumimoji="1" lang="en-US" altLang="ja-JP" smtClean="0"/>
              <a:t>6/5/2023 11:28 AM</a:t>
            </a:fld>
            <a:endParaRPr kumimoji="1" lang="ja-JP" altLang="en-US"/>
          </a:p>
        </p:txBody>
      </p:sp>
      <p:sp>
        <p:nvSpPr>
          <p:cNvPr id="6" name="スライド番号プレースホルダー 5"/>
          <p:cNvSpPr>
            <a:spLocks noGrp="1"/>
          </p:cNvSpPr>
          <p:nvPr>
            <p:ph type="sldNum" sz="quarter" idx="11"/>
          </p:nvPr>
        </p:nvSpPr>
        <p:spPr/>
        <p:txBody>
          <a:bodyPr/>
          <a:lstStyle/>
          <a:p>
            <a:fld id="{B94A2B08-D256-4E44-B690-CEAB03461929}" type="slidenum">
              <a:rPr kumimoji="1" lang="ja-JP" altLang="en-US" smtClean="0"/>
              <a:t>6</a:t>
            </a:fld>
            <a:endParaRPr kumimoji="1" lang="ja-JP" altLang="en-US"/>
          </a:p>
        </p:txBody>
      </p:sp>
    </p:spTree>
    <p:extLst>
      <p:ext uri="{BB962C8B-B14F-4D97-AF65-F5344CB8AC3E}">
        <p14:creationId xmlns:p14="http://schemas.microsoft.com/office/powerpoint/2010/main" val="2674809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35013" y="773113"/>
            <a:ext cx="5576887" cy="3862387"/>
          </a:xfrm>
          <a:prstGeom prst="rect">
            <a:avLst/>
          </a:prstGeom>
        </p:spPr>
      </p:sp>
      <p:sp>
        <p:nvSpPr>
          <p:cNvPr id="3" name="ノート プレースホルダー 2"/>
          <p:cNvSpPr>
            <a:spLocks noGrp="1"/>
          </p:cNvSpPr>
          <p:nvPr>
            <p:ph type="body" idx="1"/>
          </p:nvPr>
        </p:nvSpPr>
        <p:spPr>
          <a:xfrm>
            <a:off x="704672" y="4893490"/>
            <a:ext cx="5637370" cy="4635935"/>
          </a:xfrm>
          <a:prstGeom prst="rect">
            <a:avLst/>
          </a:prstGeom>
        </p:spPr>
        <p:txBody>
          <a:bodyPr/>
          <a:lstStyle/>
          <a:p>
            <a:endParaRPr kumimoji="1" lang="ja-JP" altLang="en-US"/>
          </a:p>
        </p:txBody>
      </p:sp>
      <p:sp>
        <p:nvSpPr>
          <p:cNvPr id="5" name="日付プレースホルダー 4"/>
          <p:cNvSpPr>
            <a:spLocks noGrp="1"/>
          </p:cNvSpPr>
          <p:nvPr>
            <p:ph type="dt" idx="10"/>
          </p:nvPr>
        </p:nvSpPr>
        <p:spPr/>
        <p:txBody>
          <a:bodyPr/>
          <a:lstStyle/>
          <a:p>
            <a:fld id="{E6746C56-02B0-4FFC-8D37-4CC0C3A5AB9B}" type="datetime8">
              <a:rPr kumimoji="1" lang="en-US" altLang="ja-JP" smtClean="0"/>
              <a:t>6/5/2023 11:28 AM</a:t>
            </a:fld>
            <a:endParaRPr kumimoji="1" lang="ja-JP" altLang="en-US"/>
          </a:p>
        </p:txBody>
      </p:sp>
      <p:sp>
        <p:nvSpPr>
          <p:cNvPr id="6" name="スライド番号プレースホルダー 5"/>
          <p:cNvSpPr>
            <a:spLocks noGrp="1"/>
          </p:cNvSpPr>
          <p:nvPr>
            <p:ph type="sldNum" sz="quarter" idx="11"/>
          </p:nvPr>
        </p:nvSpPr>
        <p:spPr/>
        <p:txBody>
          <a:bodyPr/>
          <a:lstStyle/>
          <a:p>
            <a:fld id="{B94A2B08-D256-4E44-B690-CEAB03461929}" type="slidenum">
              <a:rPr kumimoji="1" lang="ja-JP" altLang="en-US" smtClean="0"/>
              <a:t>19</a:t>
            </a:fld>
            <a:endParaRPr kumimoji="1" lang="ja-JP" altLang="en-US"/>
          </a:p>
        </p:txBody>
      </p:sp>
    </p:spTree>
    <p:extLst>
      <p:ext uri="{BB962C8B-B14F-4D97-AF65-F5344CB8AC3E}">
        <p14:creationId xmlns:p14="http://schemas.microsoft.com/office/powerpoint/2010/main" val="3109461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35013" y="773113"/>
            <a:ext cx="5576887" cy="3862387"/>
          </a:xfrm>
          <a:prstGeom prst="rect">
            <a:avLst/>
          </a:prstGeom>
        </p:spPr>
      </p:sp>
      <p:sp>
        <p:nvSpPr>
          <p:cNvPr id="3" name="ノート プレースホルダー 2"/>
          <p:cNvSpPr>
            <a:spLocks noGrp="1"/>
          </p:cNvSpPr>
          <p:nvPr>
            <p:ph type="body" idx="1"/>
          </p:nvPr>
        </p:nvSpPr>
        <p:spPr>
          <a:xfrm>
            <a:off x="704672" y="4893490"/>
            <a:ext cx="5637370" cy="4635935"/>
          </a:xfrm>
          <a:prstGeom prst="rect">
            <a:avLst/>
          </a:prstGeom>
        </p:spPr>
        <p:txBody>
          <a:bodyPr/>
          <a:lstStyle/>
          <a:p>
            <a:endParaRPr kumimoji="1" lang="ja-JP" altLang="en-US"/>
          </a:p>
        </p:txBody>
      </p:sp>
      <p:sp>
        <p:nvSpPr>
          <p:cNvPr id="5" name="日付プレースホルダー 4"/>
          <p:cNvSpPr>
            <a:spLocks noGrp="1"/>
          </p:cNvSpPr>
          <p:nvPr>
            <p:ph type="dt" idx="10"/>
          </p:nvPr>
        </p:nvSpPr>
        <p:spPr/>
        <p:txBody>
          <a:bodyPr/>
          <a:lstStyle/>
          <a:p>
            <a:fld id="{E6746C56-02B0-4FFC-8D37-4CC0C3A5AB9B}" type="datetime8">
              <a:rPr kumimoji="1" lang="en-US" altLang="ja-JP" smtClean="0"/>
              <a:t>6/5/2023 11:28 AM</a:t>
            </a:fld>
            <a:endParaRPr kumimoji="1" lang="ja-JP" altLang="en-US"/>
          </a:p>
        </p:txBody>
      </p:sp>
      <p:sp>
        <p:nvSpPr>
          <p:cNvPr id="6" name="スライド番号プレースホルダー 5"/>
          <p:cNvSpPr>
            <a:spLocks noGrp="1"/>
          </p:cNvSpPr>
          <p:nvPr>
            <p:ph type="sldNum" sz="quarter" idx="11"/>
          </p:nvPr>
        </p:nvSpPr>
        <p:spPr/>
        <p:txBody>
          <a:bodyPr/>
          <a:lstStyle/>
          <a:p>
            <a:fld id="{B94A2B08-D256-4E44-B690-CEAB03461929}" type="slidenum">
              <a:rPr kumimoji="1" lang="ja-JP" altLang="en-US" smtClean="0"/>
              <a:t>54</a:t>
            </a:fld>
            <a:endParaRPr kumimoji="1" lang="ja-JP" altLang="en-US"/>
          </a:p>
        </p:txBody>
      </p:sp>
    </p:spTree>
    <p:extLst>
      <p:ext uri="{BB962C8B-B14F-4D97-AF65-F5344CB8AC3E}">
        <p14:creationId xmlns:p14="http://schemas.microsoft.com/office/powerpoint/2010/main" val="2757660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1行">
    <p:spTree>
      <p:nvGrpSpPr>
        <p:cNvPr id="1" name=""/>
        <p:cNvGrpSpPr/>
        <p:nvPr/>
      </p:nvGrpSpPr>
      <p:grpSpPr>
        <a:xfrm>
          <a:off x="0" y="0"/>
          <a:ext cx="0" cy="0"/>
          <a:chOff x="0" y="0"/>
          <a:chExt cx="0" cy="0"/>
        </a:xfrm>
      </p:grpSpPr>
      <p:pic>
        <p:nvPicPr>
          <p:cNvPr id="5" name="Picture 4" descr="Cover1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701" y="1817688"/>
            <a:ext cx="9993701" cy="640080"/>
          </a:xfrm>
          <a:prstGeom prst="rect">
            <a:avLst/>
          </a:prstGeom>
        </p:spPr>
      </p:pic>
      <p:sp>
        <p:nvSpPr>
          <p:cNvPr id="2" name="Title 1"/>
          <p:cNvSpPr>
            <a:spLocks noGrp="1"/>
          </p:cNvSpPr>
          <p:nvPr>
            <p:ph type="title" hasCustomPrompt="1"/>
          </p:nvPr>
        </p:nvSpPr>
        <p:spPr>
          <a:xfrm>
            <a:off x="1424512" y="1817688"/>
            <a:ext cx="4607988" cy="640080"/>
          </a:xfrm>
          <a:prstGeom prst="rect">
            <a:avLst/>
          </a:prstGeom>
        </p:spPr>
        <p:txBody>
          <a:bodyPr anchor="ctr" anchorCtr="0"/>
          <a:lstStyle>
            <a:lvl1pPr>
              <a:lnSpc>
                <a:spcPct val="110000"/>
              </a:lnSpc>
              <a:defRPr sz="2600" baseline="0">
                <a:solidFill>
                  <a:schemeClr val="tx1"/>
                </a:solidFill>
              </a:defRPr>
            </a:lvl1pPr>
          </a:lstStyle>
          <a:p>
            <a:r>
              <a:rPr lang="ja-JP" altLang="en-US" dirty="0"/>
              <a:t>タイトル</a:t>
            </a:r>
            <a:r>
              <a:rPr lang="en-US" altLang="ja-JP" dirty="0"/>
              <a:t>1</a:t>
            </a:r>
            <a:r>
              <a:rPr lang="ja-JP" altLang="en-US" dirty="0"/>
              <a:t>行 </a:t>
            </a:r>
            <a:r>
              <a:rPr lang="en-US" altLang="ja-JP" dirty="0"/>
              <a:t>MSP</a:t>
            </a:r>
            <a:r>
              <a:rPr lang="ja-JP" altLang="en-US" dirty="0"/>
              <a:t>ゴシック </a:t>
            </a:r>
            <a:r>
              <a:rPr lang="en-US" altLang="ja-JP" dirty="0"/>
              <a:t>26pt</a:t>
            </a:r>
            <a:endParaRPr lang="en-US" dirty="0"/>
          </a:p>
        </p:txBody>
      </p:sp>
      <p:sp>
        <p:nvSpPr>
          <p:cNvPr id="4" name="テキスト プレースホルダー 3"/>
          <p:cNvSpPr>
            <a:spLocks noGrp="1"/>
          </p:cNvSpPr>
          <p:nvPr>
            <p:ph type="body" sz="quarter" idx="13" hasCustomPrompt="1"/>
          </p:nvPr>
        </p:nvSpPr>
        <p:spPr>
          <a:xfrm>
            <a:off x="1424513" y="3282358"/>
            <a:ext cx="4607991" cy="877664"/>
          </a:xfrm>
          <a:prstGeom prst="rect">
            <a:avLst/>
          </a:prstGeom>
        </p:spPr>
        <p:txBody>
          <a:bodyPr vert="horz" lIns="53975" tIns="0" rIns="53975" bIns="0" rtlCol="0">
            <a:noAutofit/>
          </a:bodyPr>
          <a:lstStyle>
            <a:lvl1pPr>
              <a:spcAft>
                <a:spcPts val="0"/>
              </a:spcAft>
              <a:defRPr lang="ja-JP" altLang="en-US" sz="1200" b="1" i="0" cap="none" baseline="0" dirty="0" smtClean="0">
                <a:latin typeface="+mn-lt"/>
                <a:ea typeface="+mn-ea"/>
                <a:cs typeface="+mn-cs"/>
              </a:defRPr>
            </a:lvl1pPr>
          </a:lstStyle>
          <a:p>
            <a:r>
              <a:rPr lang="ja-JP" altLang="en-US" dirty="0"/>
              <a:t>サブタイトル </a:t>
            </a:r>
            <a:r>
              <a:rPr lang="en-US" altLang="ja-JP" dirty="0"/>
              <a:t>MSP</a:t>
            </a:r>
            <a:r>
              <a:rPr lang="ja-JP" altLang="en-US" dirty="0"/>
              <a:t>ゴシック＋</a:t>
            </a:r>
            <a:r>
              <a:rPr lang="en-US" altLang="ja-JP" dirty="0"/>
              <a:t>Arial Bold 12pt</a:t>
            </a:r>
          </a:p>
          <a:p>
            <a:r>
              <a:rPr lang="ja-JP" altLang="en-US" dirty="0"/>
              <a:t>□□□□年□□月□□日</a:t>
            </a:r>
            <a:endParaRPr lang="en-US" altLang="ja-JP" dirty="0"/>
          </a:p>
          <a:p>
            <a:r>
              <a:rPr lang="ja-JP" altLang="en-US" dirty="0"/>
              <a:t>部署名</a:t>
            </a:r>
            <a:endParaRPr kumimoji="1" lang="ja-JP" altLang="en-US" dirty="0"/>
          </a:p>
        </p:txBody>
      </p:sp>
      <p:sp>
        <p:nvSpPr>
          <p:cNvPr id="7" name="テキスト プレースホルダー 10"/>
          <p:cNvSpPr>
            <a:spLocks noGrp="1"/>
          </p:cNvSpPr>
          <p:nvPr>
            <p:ph type="body" sz="quarter" idx="12" hasCustomPrompt="1"/>
          </p:nvPr>
        </p:nvSpPr>
        <p:spPr>
          <a:xfrm>
            <a:off x="414000" y="350015"/>
            <a:ext cx="5237034" cy="687988"/>
          </a:xfrm>
          <a:prstGeom prst="rect">
            <a:avLst/>
          </a:prstGeom>
          <a:noFill/>
        </p:spPr>
        <p:txBody>
          <a:bodyPr wrap="square" lIns="0" tIns="0" rIns="0" bIns="0" rtlCol="0" anchor="t">
            <a:normAutofit/>
          </a:bodyPr>
          <a:lstStyle>
            <a:lvl1pPr>
              <a:lnSpc>
                <a:spcPct val="100000"/>
              </a:lnSpc>
              <a:defRPr lang="ja-JP" altLang="en-US" sz="2000" b="0" smtClean="0">
                <a:latin typeface="Arial" panose="020B0604020202020204" pitchFamily="34" charset="0"/>
                <a:ea typeface="ＭＳ Ｐゴシック" panose="020B0600070205080204" pitchFamily="50" charset="-128"/>
                <a:cs typeface="Arial" panose="020B0604020202020204" pitchFamily="34" charset="0"/>
              </a:defRPr>
            </a:lvl1pPr>
            <a:lvl2pPr>
              <a:defRPr lang="ja-JP" altLang="en-US" sz="2000" b="0" smtClean="0"/>
            </a:lvl2pPr>
            <a:lvl3pPr>
              <a:defRPr lang="ja-JP" altLang="en-US" sz="2000" b="0" smtClean="0"/>
            </a:lvl3pPr>
            <a:lvl4pPr>
              <a:defRPr lang="ja-JP" altLang="en-US" sz="2000" b="0" smtClean="0"/>
            </a:lvl4pPr>
            <a:lvl5pPr>
              <a:defRPr lang="ja-JP" altLang="en-US" sz="2000" b="0"/>
            </a:lvl5pPr>
          </a:lstStyle>
          <a:p>
            <a:r>
              <a:rPr lang="ja-JP" altLang="en-US" dirty="0"/>
              <a:t>クライアント名 </a:t>
            </a:r>
            <a:r>
              <a:rPr lang="en-US" altLang="ja-JP" dirty="0"/>
              <a:t>MSP</a:t>
            </a:r>
            <a:r>
              <a:rPr lang="ja-JP" altLang="en-US" dirty="0"/>
              <a:t>ゴシック </a:t>
            </a:r>
            <a:r>
              <a:rPr lang="en-US" altLang="ja-JP" dirty="0"/>
              <a:t>20pt</a:t>
            </a:r>
          </a:p>
        </p:txBody>
      </p:sp>
      <p:sp>
        <p:nvSpPr>
          <p:cNvPr id="3" name="テキスト ボックス 2"/>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a:t>Cover 1</a:t>
            </a:r>
            <a:endParaRPr kumimoji="1" lang="ja-JP" altLang="en-US" sz="600" baseline="0" dirty="0"/>
          </a:p>
        </p:txBody>
      </p:sp>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05908" y="6134100"/>
            <a:ext cx="1448465" cy="3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グループ化 9"/>
          <p:cNvGrpSpPr/>
          <p:nvPr userDrawn="1"/>
        </p:nvGrpSpPr>
        <p:grpSpPr>
          <a:xfrm>
            <a:off x="1427495" y="-113318"/>
            <a:ext cx="4747260" cy="92724"/>
            <a:chOff x="1427495" y="-138636"/>
            <a:chExt cx="4747260" cy="92724"/>
          </a:xfrm>
        </p:grpSpPr>
        <p:sp>
          <p:nvSpPr>
            <p:cNvPr id="11" name="Line 236"/>
            <p:cNvSpPr>
              <a:spLocks noChangeShapeType="1"/>
            </p:cNvSpPr>
            <p:nvPr userDrawn="1"/>
          </p:nvSpPr>
          <p:spPr bwMode="auto">
            <a:xfrm>
              <a:off x="6030292"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2" name="Line 237"/>
            <p:cNvSpPr>
              <a:spLocks noChangeShapeType="1"/>
            </p:cNvSpPr>
            <p:nvPr userDrawn="1"/>
          </p:nvSpPr>
          <p:spPr bwMode="auto">
            <a:xfrm>
              <a:off x="6174755"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3" name="Line 237"/>
            <p:cNvSpPr>
              <a:spLocks noChangeShapeType="1"/>
            </p:cNvSpPr>
            <p:nvPr userDrawn="1"/>
          </p:nvSpPr>
          <p:spPr bwMode="auto">
            <a:xfrm>
              <a:off x="1427495" y="-13863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4" name="グループ化 13"/>
          <p:cNvGrpSpPr/>
          <p:nvPr userDrawn="1"/>
        </p:nvGrpSpPr>
        <p:grpSpPr>
          <a:xfrm>
            <a:off x="1427495" y="6878749"/>
            <a:ext cx="4747260" cy="92724"/>
            <a:chOff x="1427495" y="6879384"/>
            <a:chExt cx="4747260" cy="92724"/>
          </a:xfrm>
        </p:grpSpPr>
        <p:sp>
          <p:nvSpPr>
            <p:cNvPr id="15" name="Line 236"/>
            <p:cNvSpPr>
              <a:spLocks noChangeShapeType="1"/>
            </p:cNvSpPr>
            <p:nvPr userDrawn="1"/>
          </p:nvSpPr>
          <p:spPr bwMode="auto">
            <a:xfrm>
              <a:off x="6030292"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6" name="Line 237"/>
            <p:cNvSpPr>
              <a:spLocks noChangeShapeType="1"/>
            </p:cNvSpPr>
            <p:nvPr userDrawn="1"/>
          </p:nvSpPr>
          <p:spPr bwMode="auto">
            <a:xfrm>
              <a:off x="6174755"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7" name="Line 237"/>
            <p:cNvSpPr>
              <a:spLocks noChangeShapeType="1"/>
            </p:cNvSpPr>
            <p:nvPr userDrawn="1"/>
          </p:nvSpPr>
          <p:spPr bwMode="auto">
            <a:xfrm>
              <a:off x="1427495" y="688700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8" name="グループ化 17"/>
          <p:cNvGrpSpPr/>
          <p:nvPr userDrawn="1"/>
        </p:nvGrpSpPr>
        <p:grpSpPr>
          <a:xfrm>
            <a:off x="-105884" y="350838"/>
            <a:ext cx="80962" cy="3809184"/>
            <a:chOff x="9926638" y="350838"/>
            <a:chExt cx="282575" cy="3809184"/>
          </a:xfrm>
        </p:grpSpPr>
        <p:sp>
          <p:nvSpPr>
            <p:cNvPr id="19" name="Line 247"/>
            <p:cNvSpPr>
              <a:spLocks noChangeShapeType="1"/>
            </p:cNvSpPr>
            <p:nvPr userDrawn="1"/>
          </p:nvSpPr>
          <p:spPr bwMode="auto">
            <a:xfrm>
              <a:off x="9926638" y="4160022"/>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0" name="Line 110"/>
            <p:cNvSpPr>
              <a:spLocks noChangeShapeType="1"/>
            </p:cNvSpPr>
            <p:nvPr userDrawn="1"/>
          </p:nvSpPr>
          <p:spPr bwMode="auto">
            <a:xfrm>
              <a:off x="9926638" y="1038003"/>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1" name="Line 112"/>
            <p:cNvSpPr>
              <a:spLocks noChangeShapeType="1"/>
            </p:cNvSpPr>
            <p:nvPr userDrawn="1"/>
          </p:nvSpPr>
          <p:spPr bwMode="auto">
            <a:xfrm>
              <a:off x="9926638" y="3282358"/>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2"/>
            <p:cNvSpPr>
              <a:spLocks noChangeShapeType="1"/>
            </p:cNvSpPr>
            <p:nvPr userDrawn="1"/>
          </p:nvSpPr>
          <p:spPr bwMode="auto">
            <a:xfrm>
              <a:off x="9926638" y="2457768"/>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0"/>
            <p:cNvSpPr>
              <a:spLocks noChangeShapeType="1"/>
            </p:cNvSpPr>
            <p:nvPr userDrawn="1"/>
          </p:nvSpPr>
          <p:spPr bwMode="auto">
            <a:xfrm>
              <a:off x="9926638" y="350838"/>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4" name="Line 112"/>
            <p:cNvSpPr>
              <a:spLocks noChangeShapeType="1"/>
            </p:cNvSpPr>
            <p:nvPr userDrawn="1"/>
          </p:nvSpPr>
          <p:spPr bwMode="auto">
            <a:xfrm>
              <a:off x="9926638" y="1812301"/>
              <a:ext cx="282575"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pic>
        <p:nvPicPr>
          <p:cNvPr id="25" name="Picture 3"/>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406400" y="6223000"/>
            <a:ext cx="3506608" cy="206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2059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r 目次スライド">
    <p:spTree>
      <p:nvGrpSpPr>
        <p:cNvPr id="1" name=""/>
        <p:cNvGrpSpPr/>
        <p:nvPr/>
      </p:nvGrpSpPr>
      <p:grpSpPr>
        <a:xfrm>
          <a:off x="0" y="0"/>
          <a:ext cx="0" cy="0"/>
          <a:chOff x="0" y="0"/>
          <a:chExt cx="0" cy="0"/>
        </a:xfrm>
      </p:grpSpPr>
      <p:sp>
        <p:nvSpPr>
          <p:cNvPr id="7" name="Rectangle 6"/>
          <p:cNvSpPr/>
          <p:nvPr userDrawn="1"/>
        </p:nvSpPr>
        <p:spPr bwMode="gray">
          <a:xfrm>
            <a:off x="-1" y="-1"/>
            <a:ext cx="9906001" cy="921600"/>
          </a:xfrm>
          <a:prstGeom prst="rect">
            <a:avLst/>
          </a:prstGeom>
          <a:gradFill flip="none" rotWithShape="1">
            <a:gsLst>
              <a:gs pos="0">
                <a:srgbClr val="820000"/>
              </a:gs>
              <a:gs pos="100000">
                <a:schemeClr val="bg2"/>
              </a:gs>
              <a:gs pos="62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endParaRPr lang="en-US"/>
          </a:p>
        </p:txBody>
      </p:sp>
      <p:sp>
        <p:nvSpPr>
          <p:cNvPr id="2" name="Title 1"/>
          <p:cNvSpPr>
            <a:spLocks noGrp="1"/>
          </p:cNvSpPr>
          <p:nvPr>
            <p:ph type="title" hasCustomPrompt="1"/>
          </p:nvPr>
        </p:nvSpPr>
        <p:spPr>
          <a:xfrm>
            <a:off x="414000" y="323850"/>
            <a:ext cx="9075600" cy="379413"/>
          </a:xfrm>
        </p:spPr>
        <p:txBody>
          <a:bodyPr lIns="54000"/>
          <a:lstStyle>
            <a:lvl1pPr>
              <a:defRPr>
                <a:solidFill>
                  <a:schemeClr val="bg1"/>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目次</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BAR</a:t>
            </a:r>
            <a:r>
              <a:rPr kumimoji="1" lang="ja-JP" altLang="en-US" sz="600" baseline="0" dirty="0"/>
              <a:t> 目次ページ</a:t>
            </a:r>
          </a:p>
        </p:txBody>
      </p:sp>
      <p:sp>
        <p:nvSpPr>
          <p:cNvPr id="6" name="テキスト プレースホルダー 5"/>
          <p:cNvSpPr>
            <a:spLocks noGrp="1"/>
          </p:cNvSpPr>
          <p:nvPr>
            <p:ph type="body" sz="quarter" idx="13"/>
          </p:nvPr>
        </p:nvSpPr>
        <p:spPr>
          <a:xfrm>
            <a:off x="414000" y="1235075"/>
            <a:ext cx="6911973" cy="293670"/>
          </a:xfrm>
        </p:spPr>
        <p:txBody>
          <a:bodyPr wrap="square" lIns="53975" tIns="53975" rIns="53975" bIns="53975">
            <a:spAutoFit/>
          </a:bodyPr>
          <a:lstStyle>
            <a:lvl1pPr>
              <a:spcBef>
                <a:spcPts val="400"/>
              </a:spcBef>
              <a:spcAft>
                <a:spcPts val="0"/>
              </a:spcAft>
              <a:defRPr sz="1200" b="0"/>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8" name="縦書きテキスト プレースホルダー 7"/>
          <p:cNvSpPr>
            <a:spLocks noGrp="1"/>
          </p:cNvSpPr>
          <p:nvPr>
            <p:ph type="body" orient="vert" sz="quarter" idx="14"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FFFFFF"/>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サブタイトルの書式設定</a:t>
            </a:r>
          </a:p>
        </p:txBody>
      </p:sp>
      <p:sp>
        <p:nvSpPr>
          <p:cNvPr id="9"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10"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grpSp>
        <p:nvGrpSpPr>
          <p:cNvPr id="12" name="Group 83"/>
          <p:cNvGrpSpPr/>
          <p:nvPr userDrawn="1">
            <p:custDataLst>
              <p:tags r:id="rId1"/>
            </p:custDataLst>
          </p:nvPr>
        </p:nvGrpSpPr>
        <p:grpSpPr>
          <a:xfrm>
            <a:off x="413544" y="6879384"/>
            <a:ext cx="9076531" cy="85104"/>
            <a:chOff x="413544" y="-261938"/>
            <a:chExt cx="9076531" cy="247650"/>
          </a:xfrm>
        </p:grpSpPr>
        <p:sp>
          <p:nvSpPr>
            <p:cNvPr id="13"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3"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4"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5" name="Group 83"/>
          <p:cNvGrpSpPr/>
          <p:nvPr userDrawn="1">
            <p:custDataLst>
              <p:tags r:id="rId2"/>
            </p:custDataLst>
          </p:nvPr>
        </p:nvGrpSpPr>
        <p:grpSpPr>
          <a:xfrm>
            <a:off x="413544" y="-105585"/>
            <a:ext cx="9074150" cy="85104"/>
            <a:chOff x="413544" y="-261938"/>
            <a:chExt cx="9074150" cy="247650"/>
          </a:xfrm>
        </p:grpSpPr>
        <p:sp>
          <p:nvSpPr>
            <p:cNvPr id="26"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6"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7"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8" name="Group 136"/>
          <p:cNvGrpSpPr/>
          <p:nvPr userDrawn="1">
            <p:custDataLst>
              <p:tags r:id="rId3"/>
            </p:custDataLst>
          </p:nvPr>
        </p:nvGrpSpPr>
        <p:grpSpPr>
          <a:xfrm>
            <a:off x="-102316" y="321469"/>
            <a:ext cx="80962" cy="6326462"/>
            <a:chOff x="9926638" y="321469"/>
            <a:chExt cx="282575" cy="6326462"/>
          </a:xfrm>
        </p:grpSpPr>
        <p:sp>
          <p:nvSpPr>
            <p:cNvPr id="39"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3"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5"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6"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57" name="Group 136"/>
          <p:cNvGrpSpPr/>
          <p:nvPr userDrawn="1">
            <p:custDataLst>
              <p:tags r:id="rId4"/>
            </p:custDataLst>
          </p:nvPr>
        </p:nvGrpSpPr>
        <p:grpSpPr>
          <a:xfrm>
            <a:off x="9926639" y="321469"/>
            <a:ext cx="80962" cy="6326462"/>
            <a:chOff x="9926638" y="321469"/>
            <a:chExt cx="282575" cy="6326462"/>
          </a:xfrm>
        </p:grpSpPr>
        <p:sp>
          <p:nvSpPr>
            <p:cNvPr id="58"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9"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0"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1"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2"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3"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4"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5"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6"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7"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8"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9"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0"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1"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2"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3"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4"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5"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1611481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裏表紙 1行">
    <p:spTree>
      <p:nvGrpSpPr>
        <p:cNvPr id="1" name=""/>
        <p:cNvGrpSpPr/>
        <p:nvPr/>
      </p:nvGrpSpPr>
      <p:grpSpPr>
        <a:xfrm>
          <a:off x="0" y="0"/>
          <a:ext cx="0" cy="0"/>
          <a:chOff x="0" y="0"/>
          <a:chExt cx="0" cy="0"/>
        </a:xfrm>
      </p:grpSpPr>
      <p:sp>
        <p:nvSpPr>
          <p:cNvPr id="2" name="Title 1"/>
          <p:cNvSpPr>
            <a:spLocks noGrp="1"/>
          </p:cNvSpPr>
          <p:nvPr>
            <p:ph type="title"/>
          </p:nvPr>
        </p:nvSpPr>
        <p:spPr>
          <a:xfrm>
            <a:off x="414000" y="2846131"/>
            <a:ext cx="4441297" cy="2398891"/>
          </a:xfrm>
        </p:spPr>
        <p:txBody>
          <a:bodyPr lIns="0" rIns="0" anchor="t"/>
          <a:lstStyle>
            <a:lvl1pPr>
              <a:lnSpc>
                <a:spcPts val="1192"/>
              </a:lnSpc>
              <a:defRPr sz="900"/>
            </a:lvl1pPr>
          </a:lstStyle>
          <a:p>
            <a:r>
              <a:rPr lang="ja-JP" altLang="en-US"/>
              <a:t>マスター タイトルの書式設定</a:t>
            </a:r>
            <a:endParaRPr lang="en-US" dirty="0"/>
          </a:p>
        </p:txBody>
      </p:sp>
      <p:sp>
        <p:nvSpPr>
          <p:cNvPr id="5" name="Rectangle 4"/>
          <p:cNvSpPr/>
          <p:nvPr userDrawn="1"/>
        </p:nvSpPr>
        <p:spPr>
          <a:xfrm>
            <a:off x="1" y="1817687"/>
            <a:ext cx="9498012" cy="630936"/>
          </a:xfrm>
          <a:prstGeom prst="rect">
            <a:avLst/>
          </a:prstGeom>
          <a:gradFill flip="none" rotWithShape="0">
            <a:gsLst>
              <a:gs pos="100000">
                <a:srgbClr val="820000"/>
              </a:gs>
              <a:gs pos="0">
                <a:schemeClr val="bg2"/>
              </a:gs>
              <a:gs pos="38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330"/>
            <a:endParaRPr lang="en-US" sz="2000">
              <a:solidFill>
                <a:prstClr val="white"/>
              </a:solidFill>
            </a:endParaRPr>
          </a:p>
        </p:txBody>
      </p:sp>
      <p:sp>
        <p:nvSpPr>
          <p:cNvPr id="8" name="テキスト ボックス 7"/>
          <p:cNvSpPr txBox="1"/>
          <p:nvPr userDrawn="1"/>
        </p:nvSpPr>
        <p:spPr>
          <a:xfrm>
            <a:off x="9346191" y="-133708"/>
            <a:ext cx="559809" cy="99682"/>
          </a:xfrm>
          <a:prstGeom prst="rect">
            <a:avLst/>
          </a:prstGeom>
          <a:noFill/>
        </p:spPr>
        <p:txBody>
          <a:bodyPr wrap="square" lIns="0" tIns="0" rIns="0" bIns="0" rtlCol="0" anchor="ctr">
            <a:normAutofit/>
          </a:bodyPr>
          <a:lstStyle/>
          <a:p>
            <a:pPr algn="r"/>
            <a:r>
              <a:rPr kumimoji="1" lang="en-US" altLang="ja-JP" sz="600" baseline="0"/>
              <a:t>Back Cover 1</a:t>
            </a:r>
            <a:endParaRPr kumimoji="1" lang="ja-JP" altLang="en-US" sz="600" baseline="0" dirty="0"/>
          </a:p>
        </p:txBody>
      </p:sp>
      <p:sp>
        <p:nvSpPr>
          <p:cNvPr id="3" name="正方形/長方形 2"/>
          <p:cNvSpPr/>
          <p:nvPr userDrawn="1"/>
        </p:nvSpPr>
        <p:spPr>
          <a:xfrm>
            <a:off x="349111" y="6435725"/>
            <a:ext cx="295681" cy="295681"/>
          </a:xfrm>
          <a:prstGeom prst="rect">
            <a:avLst/>
          </a:prstGeom>
          <a:solidFill>
            <a:srgbClr val="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E8CD7F"/>
                </a:solidFill>
                <a:prstDash val="solid"/>
                <a:round/>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endParaRPr kumimoji="1" lang="ja-JP" altLang="en-US" sz="1000">
              <a:solidFill>
                <a:srgbClr val="000000"/>
              </a:solidFill>
            </a:endParaRP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sp>
        <p:nvSpPr>
          <p:cNvPr id="11" name="Line 112"/>
          <p:cNvSpPr>
            <a:spLocks noChangeShapeType="1"/>
          </p:cNvSpPr>
          <p:nvPr userDrawn="1"/>
        </p:nvSpPr>
        <p:spPr bwMode="auto">
          <a:xfrm>
            <a:off x="-105884" y="524502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2" name="Line 112"/>
          <p:cNvSpPr>
            <a:spLocks noChangeShapeType="1"/>
          </p:cNvSpPr>
          <p:nvPr userDrawn="1"/>
        </p:nvSpPr>
        <p:spPr bwMode="auto">
          <a:xfrm>
            <a:off x="-105884" y="284613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Tree>
    <p:extLst>
      <p:ext uri="{BB962C8B-B14F-4D97-AF65-F5344CB8AC3E}">
        <p14:creationId xmlns:p14="http://schemas.microsoft.com/office/powerpoint/2010/main" val="4244797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裏表紙 2～3行">
    <p:spTree>
      <p:nvGrpSpPr>
        <p:cNvPr id="1" name=""/>
        <p:cNvGrpSpPr/>
        <p:nvPr/>
      </p:nvGrpSpPr>
      <p:grpSpPr>
        <a:xfrm>
          <a:off x="0" y="0"/>
          <a:ext cx="0" cy="0"/>
          <a:chOff x="0" y="0"/>
          <a:chExt cx="0" cy="0"/>
        </a:xfrm>
      </p:grpSpPr>
      <p:sp>
        <p:nvSpPr>
          <p:cNvPr id="7" name="Rectangle 4"/>
          <p:cNvSpPr/>
          <p:nvPr userDrawn="1"/>
        </p:nvSpPr>
        <p:spPr>
          <a:xfrm>
            <a:off x="1" y="1817687"/>
            <a:ext cx="9498012" cy="1213515"/>
          </a:xfrm>
          <a:prstGeom prst="rect">
            <a:avLst/>
          </a:prstGeom>
          <a:gradFill flip="none" rotWithShape="0">
            <a:gsLst>
              <a:gs pos="100000">
                <a:srgbClr val="820000"/>
              </a:gs>
              <a:gs pos="0">
                <a:schemeClr val="bg2"/>
              </a:gs>
              <a:gs pos="38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330"/>
            <a:endParaRPr lang="en-US" sz="2000">
              <a:solidFill>
                <a:prstClr val="white"/>
              </a:solidFill>
            </a:endParaRPr>
          </a:p>
        </p:txBody>
      </p:sp>
      <p:sp>
        <p:nvSpPr>
          <p:cNvPr id="2" name="Title 1"/>
          <p:cNvSpPr>
            <a:spLocks noGrp="1"/>
          </p:cNvSpPr>
          <p:nvPr>
            <p:ph type="title"/>
          </p:nvPr>
        </p:nvSpPr>
        <p:spPr bwMode="white">
          <a:xfrm>
            <a:off x="414000" y="2054831"/>
            <a:ext cx="6769099" cy="910800"/>
          </a:xfrm>
        </p:spPr>
        <p:txBody>
          <a:bodyPr lIns="0" rIns="0" anchor="t"/>
          <a:lstStyle>
            <a:lvl1pPr>
              <a:lnSpc>
                <a:spcPts val="1192"/>
              </a:lnSpc>
              <a:defRPr sz="900" baseline="0">
                <a:solidFill>
                  <a:schemeClr val="bg1"/>
                </a:solidFill>
              </a:defRPr>
            </a:lvl1pPr>
          </a:lstStyle>
          <a:p>
            <a:r>
              <a:rPr lang="ja-JP" altLang="en-US"/>
              <a:t>マスター タイトルの書式設定</a:t>
            </a:r>
            <a:endParaRPr lang="en-US" dirty="0"/>
          </a:p>
        </p:txBody>
      </p:sp>
      <p:sp>
        <p:nvSpPr>
          <p:cNvPr id="8" name="テキスト ボックス 7"/>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Back Cover 2</a:t>
            </a:r>
            <a:endParaRPr kumimoji="1" lang="ja-JP" altLang="en-US" sz="600" baseline="0" dirty="0"/>
          </a:p>
        </p:txBody>
      </p:sp>
      <p:sp>
        <p:nvSpPr>
          <p:cNvPr id="9"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a:t>
            </a:r>
            <a:r>
              <a:rPr kumimoji="1" lang="en-US" altLang="ja-JP" sz="700" baseline="0">
                <a:solidFill>
                  <a:schemeClr val="tx1"/>
                </a:solidFill>
              </a:rPr>
              <a:t>Research and Consulting </a:t>
            </a:r>
            <a:endParaRPr kumimoji="1" lang="ja-JP" altLang="en-US" sz="700" baseline="0" dirty="0">
              <a:solidFill>
                <a:schemeClr val="tx1"/>
              </a:solidFill>
            </a:endParaRPr>
          </a:p>
        </p:txBody>
      </p:sp>
      <p:sp>
        <p:nvSpPr>
          <p:cNvPr id="15" name="Line 112"/>
          <p:cNvSpPr>
            <a:spLocks noChangeShapeType="1"/>
          </p:cNvSpPr>
          <p:nvPr userDrawn="1"/>
        </p:nvSpPr>
        <p:spPr bwMode="auto">
          <a:xfrm>
            <a:off x="-105884" y="296563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6" name="Line 112"/>
          <p:cNvSpPr>
            <a:spLocks noChangeShapeType="1"/>
          </p:cNvSpPr>
          <p:nvPr userDrawn="1"/>
        </p:nvSpPr>
        <p:spPr bwMode="auto">
          <a:xfrm>
            <a:off x="-105884" y="205483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2" name="正方形/長方形 11"/>
          <p:cNvSpPr/>
          <p:nvPr userDrawn="1"/>
        </p:nvSpPr>
        <p:spPr>
          <a:xfrm>
            <a:off x="349111" y="6435725"/>
            <a:ext cx="295681" cy="295681"/>
          </a:xfrm>
          <a:prstGeom prst="rect">
            <a:avLst/>
          </a:prstGeom>
          <a:solidFill>
            <a:srgbClr val="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E8CD7F"/>
                </a:solidFill>
                <a:prstDash val="solid"/>
                <a:round/>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endParaRPr kumimoji="1" lang="ja-JP" altLang="en-US" sz="1000">
              <a:solidFill>
                <a:srgbClr val="000000"/>
              </a:solidFill>
            </a:endParaRPr>
          </a:p>
        </p:txBody>
      </p:sp>
    </p:spTree>
    <p:extLst>
      <p:ext uri="{BB962C8B-B14F-4D97-AF65-F5344CB8AC3E}">
        <p14:creationId xmlns:p14="http://schemas.microsoft.com/office/powerpoint/2010/main" val="1276406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裏表紙 3行以上">
    <p:spTree>
      <p:nvGrpSpPr>
        <p:cNvPr id="1" name=""/>
        <p:cNvGrpSpPr/>
        <p:nvPr/>
      </p:nvGrpSpPr>
      <p:grpSpPr>
        <a:xfrm>
          <a:off x="0" y="0"/>
          <a:ext cx="0" cy="0"/>
          <a:chOff x="0" y="0"/>
          <a:chExt cx="0" cy="0"/>
        </a:xfrm>
      </p:grpSpPr>
      <p:sp>
        <p:nvSpPr>
          <p:cNvPr id="5" name="Rectangle 4"/>
          <p:cNvSpPr/>
          <p:nvPr userDrawn="1"/>
        </p:nvSpPr>
        <p:spPr>
          <a:xfrm>
            <a:off x="1" y="1817687"/>
            <a:ext cx="9498012" cy="2344005"/>
          </a:xfrm>
          <a:prstGeom prst="rect">
            <a:avLst/>
          </a:prstGeom>
          <a:gradFill flip="none" rotWithShape="0">
            <a:gsLst>
              <a:gs pos="100000">
                <a:srgbClr val="820000"/>
              </a:gs>
              <a:gs pos="0">
                <a:schemeClr val="bg2"/>
              </a:gs>
              <a:gs pos="38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330"/>
            <a:endParaRPr lang="en-US" sz="2000">
              <a:solidFill>
                <a:prstClr val="white"/>
              </a:solidFill>
            </a:endParaRPr>
          </a:p>
        </p:txBody>
      </p:sp>
      <p:sp>
        <p:nvSpPr>
          <p:cNvPr id="2" name="Title 1"/>
          <p:cNvSpPr>
            <a:spLocks noGrp="1"/>
          </p:cNvSpPr>
          <p:nvPr>
            <p:ph type="title"/>
          </p:nvPr>
        </p:nvSpPr>
        <p:spPr bwMode="white">
          <a:xfrm>
            <a:off x="414000" y="2054830"/>
            <a:ext cx="6769099" cy="1931021"/>
          </a:xfrm>
        </p:spPr>
        <p:txBody>
          <a:bodyPr lIns="0" rIns="0" anchor="t"/>
          <a:lstStyle>
            <a:lvl1pPr>
              <a:lnSpc>
                <a:spcPts val="1192"/>
              </a:lnSpc>
              <a:defRPr sz="900" baseline="0">
                <a:solidFill>
                  <a:schemeClr val="bg1"/>
                </a:solidFill>
              </a:defRPr>
            </a:lvl1pPr>
          </a:lstStyle>
          <a:p>
            <a:r>
              <a:rPr lang="ja-JP" altLang="en-US"/>
              <a:t>マスター タイトルの書式設定</a:t>
            </a:r>
            <a:endParaRPr lang="en-US" dirty="0"/>
          </a:p>
        </p:txBody>
      </p:sp>
      <p:sp>
        <p:nvSpPr>
          <p:cNvPr id="8" name="テキスト ボックス 7"/>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a:t>Back Cover 3</a:t>
            </a:r>
            <a:endParaRPr kumimoji="1" lang="ja-JP" altLang="en-US" sz="600" baseline="0" dirty="0"/>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sp>
        <p:nvSpPr>
          <p:cNvPr id="11" name="Line 112"/>
          <p:cNvSpPr>
            <a:spLocks noChangeShapeType="1"/>
          </p:cNvSpPr>
          <p:nvPr userDrawn="1"/>
        </p:nvSpPr>
        <p:spPr bwMode="auto">
          <a:xfrm>
            <a:off x="-105884" y="398585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2" name="Line 112"/>
          <p:cNvSpPr>
            <a:spLocks noChangeShapeType="1"/>
          </p:cNvSpPr>
          <p:nvPr userDrawn="1"/>
        </p:nvSpPr>
        <p:spPr bwMode="auto">
          <a:xfrm>
            <a:off x="-105884" y="205483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3" name="正方形/長方形 12"/>
          <p:cNvSpPr/>
          <p:nvPr userDrawn="1"/>
        </p:nvSpPr>
        <p:spPr>
          <a:xfrm>
            <a:off x="349111" y="6435725"/>
            <a:ext cx="295681" cy="295681"/>
          </a:xfrm>
          <a:prstGeom prst="rect">
            <a:avLst/>
          </a:prstGeom>
          <a:solidFill>
            <a:srgbClr val="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E8CD7F"/>
                </a:solidFill>
                <a:prstDash val="solid"/>
                <a:round/>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endParaRPr kumimoji="1" lang="ja-JP" altLang="en-US" sz="1000">
              <a:solidFill>
                <a:srgbClr val="000000"/>
              </a:solidFill>
            </a:endParaRPr>
          </a:p>
        </p:txBody>
      </p:sp>
    </p:spTree>
    <p:extLst>
      <p:ext uri="{BB962C8B-B14F-4D97-AF65-F5344CB8AC3E}">
        <p14:creationId xmlns:p14="http://schemas.microsoft.com/office/powerpoint/2010/main" val="636900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白紙">
    <p:spTree>
      <p:nvGrpSpPr>
        <p:cNvPr id="1" name=""/>
        <p:cNvGrpSpPr/>
        <p:nvPr/>
      </p:nvGrpSpPr>
      <p:grpSpPr>
        <a:xfrm>
          <a:off x="0" y="0"/>
          <a:ext cx="0" cy="0"/>
          <a:chOff x="0" y="0"/>
          <a:chExt cx="0" cy="0"/>
        </a:xfrm>
      </p:grpSpPr>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ja-JP" altLang="en-US" sz="600" baseline="0" dirty="0"/>
              <a:t>白紙ページ</a:t>
            </a:r>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grpSp>
        <p:nvGrpSpPr>
          <p:cNvPr id="11" name="Group 83"/>
          <p:cNvGrpSpPr/>
          <p:nvPr userDrawn="1">
            <p:custDataLst>
              <p:tags r:id="rId1"/>
            </p:custDataLst>
          </p:nvPr>
        </p:nvGrpSpPr>
        <p:grpSpPr>
          <a:xfrm>
            <a:off x="413544" y="6879384"/>
            <a:ext cx="9076531" cy="85104"/>
            <a:chOff x="413544" y="-261938"/>
            <a:chExt cx="9076531" cy="247650"/>
          </a:xfrm>
        </p:grpSpPr>
        <p:sp>
          <p:nvSpPr>
            <p:cNvPr id="12"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3"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4" name="Group 83"/>
          <p:cNvGrpSpPr/>
          <p:nvPr userDrawn="1">
            <p:custDataLst>
              <p:tags r:id="rId2"/>
            </p:custDataLst>
          </p:nvPr>
        </p:nvGrpSpPr>
        <p:grpSpPr>
          <a:xfrm>
            <a:off x="413544" y="-105585"/>
            <a:ext cx="9074150" cy="85104"/>
            <a:chOff x="413544" y="-261938"/>
            <a:chExt cx="9074150" cy="247650"/>
          </a:xfrm>
        </p:grpSpPr>
        <p:sp>
          <p:nvSpPr>
            <p:cNvPr id="25"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6"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6"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7" name="Group 136"/>
          <p:cNvGrpSpPr/>
          <p:nvPr userDrawn="1">
            <p:custDataLst>
              <p:tags r:id="rId3"/>
            </p:custDataLst>
          </p:nvPr>
        </p:nvGrpSpPr>
        <p:grpSpPr>
          <a:xfrm>
            <a:off x="-102316" y="321469"/>
            <a:ext cx="80962" cy="6326462"/>
            <a:chOff x="9926638" y="321469"/>
            <a:chExt cx="282575" cy="6326462"/>
          </a:xfrm>
        </p:grpSpPr>
        <p:sp>
          <p:nvSpPr>
            <p:cNvPr id="38"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39"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3"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5"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56" name="Group 136"/>
          <p:cNvGrpSpPr/>
          <p:nvPr userDrawn="1">
            <p:custDataLst>
              <p:tags r:id="rId4"/>
            </p:custDataLst>
          </p:nvPr>
        </p:nvGrpSpPr>
        <p:grpSpPr>
          <a:xfrm>
            <a:off x="9926639" y="321469"/>
            <a:ext cx="80962" cy="6326462"/>
            <a:chOff x="9926638" y="321469"/>
            <a:chExt cx="282575" cy="6326462"/>
          </a:xfrm>
        </p:grpSpPr>
        <p:sp>
          <p:nvSpPr>
            <p:cNvPr id="57"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8"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9"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0"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1"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2"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3"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4"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5"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6"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7"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8"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9"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0"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1"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2"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3"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4"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3694365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表紙 大規模会場講演用">
    <p:spTree>
      <p:nvGrpSpPr>
        <p:cNvPr id="1" name=""/>
        <p:cNvGrpSpPr/>
        <p:nvPr/>
      </p:nvGrpSpPr>
      <p:grpSpPr>
        <a:xfrm>
          <a:off x="0" y="0"/>
          <a:ext cx="0" cy="0"/>
          <a:chOff x="0" y="0"/>
          <a:chExt cx="0" cy="0"/>
        </a:xfrm>
      </p:grpSpPr>
      <p:sp>
        <p:nvSpPr>
          <p:cNvPr id="27" name="Rectangle 4"/>
          <p:cNvSpPr/>
          <p:nvPr userDrawn="1"/>
        </p:nvSpPr>
        <p:spPr>
          <a:xfrm rot="10800000">
            <a:off x="409351" y="-5"/>
            <a:ext cx="9496647" cy="5622929"/>
          </a:xfrm>
          <a:prstGeom prst="rect">
            <a:avLst/>
          </a:prstGeom>
          <a:gradFill flip="none" rotWithShape="1">
            <a:gsLst>
              <a:gs pos="100000">
                <a:srgbClr val="820000"/>
              </a:gs>
              <a:gs pos="0">
                <a:schemeClr val="bg2"/>
              </a:gs>
              <a:gs pos="38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330"/>
            <a:endParaRPr lang="en-US" sz="2000">
              <a:solidFill>
                <a:prstClr val="white"/>
              </a:solidFill>
            </a:endParaRPr>
          </a:p>
        </p:txBody>
      </p:sp>
      <p:sp>
        <p:nvSpPr>
          <p:cNvPr id="2" name="Title 1"/>
          <p:cNvSpPr>
            <a:spLocks noGrp="1"/>
          </p:cNvSpPr>
          <p:nvPr>
            <p:ph type="title" hasCustomPrompt="1"/>
          </p:nvPr>
        </p:nvSpPr>
        <p:spPr>
          <a:xfrm>
            <a:off x="1424511" y="1390087"/>
            <a:ext cx="8065563" cy="2869175"/>
          </a:xfrm>
          <a:prstGeom prst="rect">
            <a:avLst/>
          </a:prstGeom>
        </p:spPr>
        <p:txBody>
          <a:bodyPr lIns="0" tIns="0" rIns="0" bIns="0" anchor="t"/>
          <a:lstStyle>
            <a:lvl1pPr>
              <a:lnSpc>
                <a:spcPct val="100000"/>
              </a:lnSpc>
              <a:spcBef>
                <a:spcPct val="0"/>
              </a:spcBef>
              <a:spcAft>
                <a:spcPct val="0"/>
              </a:spcAft>
              <a:defRPr sz="4400">
                <a:solidFill>
                  <a:schemeClr val="bg1"/>
                </a:solidFill>
              </a:defRPr>
            </a:lvl1pPr>
          </a:lstStyle>
          <a:p>
            <a:r>
              <a:rPr lang="ja-JP" altLang="en-US" dirty="0"/>
              <a:t>タイトル </a:t>
            </a:r>
            <a:r>
              <a:rPr lang="en-US" altLang="ja-JP" dirty="0"/>
              <a:t/>
            </a:r>
            <a:br>
              <a:rPr lang="en-US" altLang="ja-JP" dirty="0"/>
            </a:br>
            <a:r>
              <a:rPr lang="en-US" altLang="ja-JP" dirty="0"/>
              <a:t>MSP</a:t>
            </a:r>
            <a:r>
              <a:rPr lang="ja-JP" altLang="en-US" dirty="0"/>
              <a:t>ゴシック </a:t>
            </a:r>
            <a:r>
              <a:rPr lang="en-US" altLang="ja-JP" dirty="0"/>
              <a:t>44pt</a:t>
            </a:r>
            <a:br>
              <a:rPr lang="en-US" altLang="ja-JP" dirty="0"/>
            </a:br>
            <a:r>
              <a:rPr lang="en-US" altLang="ja-JP" dirty="0"/>
              <a:t>Title Arial Regular 44pt</a:t>
            </a:r>
            <a:br>
              <a:rPr lang="en-US" altLang="ja-JP" dirty="0"/>
            </a:br>
            <a:r>
              <a:rPr lang="en-US" altLang="ja-JP" dirty="0"/>
              <a:t>4</a:t>
            </a:r>
            <a:r>
              <a:rPr lang="ja-JP" altLang="en-US" dirty="0"/>
              <a:t>行まで可能</a:t>
            </a:r>
            <a:endParaRPr lang="en-US" dirty="0"/>
          </a:p>
        </p:txBody>
      </p:sp>
      <p:sp>
        <p:nvSpPr>
          <p:cNvPr id="10" name="テキスト プレースホルダー 3"/>
          <p:cNvSpPr>
            <a:spLocks noGrp="1"/>
          </p:cNvSpPr>
          <p:nvPr>
            <p:ph type="body" sz="quarter" idx="13" hasCustomPrompt="1"/>
          </p:nvPr>
        </p:nvSpPr>
        <p:spPr>
          <a:xfrm>
            <a:off x="1424513" y="4259263"/>
            <a:ext cx="8065563" cy="996678"/>
          </a:xfrm>
          <a:prstGeom prst="rect">
            <a:avLst/>
          </a:prstGeom>
        </p:spPr>
        <p:txBody>
          <a:bodyPr vert="horz" wrap="square" lIns="0" tIns="0" rIns="0" bIns="0" rtlCol="0" anchor="t">
            <a:noAutofit/>
          </a:bodyPr>
          <a:lstStyle>
            <a:lvl1pPr>
              <a:lnSpc>
                <a:spcPct val="110000"/>
              </a:lnSpc>
              <a:spcAft>
                <a:spcPts val="0"/>
              </a:spcAft>
              <a:defRPr lang="ja-JP" altLang="en-US" sz="2000" b="0" i="0" cap="none" baseline="0" dirty="0" smtClean="0">
                <a:solidFill>
                  <a:schemeClr val="bg1"/>
                </a:solidFill>
                <a:latin typeface="+mn-lt"/>
                <a:ea typeface="+mn-ea"/>
                <a:cs typeface="+mn-cs"/>
              </a:defRPr>
            </a:lvl1pPr>
          </a:lstStyle>
          <a:p>
            <a:r>
              <a:rPr lang="ja-JP" altLang="en-US" dirty="0"/>
              <a:t>□□□□年□□月□□日</a:t>
            </a:r>
            <a:r>
              <a:rPr lang="en-US" altLang="ja-JP" dirty="0"/>
              <a:t/>
            </a:r>
            <a:br>
              <a:rPr lang="en-US" altLang="ja-JP" dirty="0"/>
            </a:br>
            <a:r>
              <a:rPr lang="ja-JP" altLang="en-US" dirty="0"/>
              <a:t>部署名</a:t>
            </a:r>
            <a:r>
              <a:rPr lang="en-US" altLang="ja-JP" dirty="0"/>
              <a:t/>
            </a:r>
            <a:br>
              <a:rPr lang="en-US" altLang="ja-JP" dirty="0"/>
            </a:br>
            <a:r>
              <a:rPr lang="ja-JP" altLang="en-US" dirty="0"/>
              <a:t>氏名</a:t>
            </a:r>
            <a:endParaRPr kumimoji="1" lang="ja-JP" altLang="en-US" dirty="0"/>
          </a:p>
        </p:txBody>
      </p:sp>
      <p:sp>
        <p:nvSpPr>
          <p:cNvPr id="7" name="テキスト プレースホルダー 10"/>
          <p:cNvSpPr>
            <a:spLocks noGrp="1"/>
          </p:cNvSpPr>
          <p:nvPr>
            <p:ph type="body" sz="quarter" idx="12" hasCustomPrompt="1"/>
          </p:nvPr>
        </p:nvSpPr>
        <p:spPr>
          <a:xfrm>
            <a:off x="1424511" y="369887"/>
            <a:ext cx="8065563" cy="865188"/>
          </a:xfrm>
          <a:prstGeom prst="rect">
            <a:avLst/>
          </a:prstGeom>
          <a:noFill/>
        </p:spPr>
        <p:txBody>
          <a:bodyPr wrap="square" lIns="0" tIns="0" rIns="0" bIns="0" rtlCol="0" anchor="b">
            <a:noAutofit/>
          </a:bodyPr>
          <a:lstStyle>
            <a:lvl1pPr>
              <a:lnSpc>
                <a:spcPct val="100000"/>
              </a:lnSpc>
              <a:defRPr lang="ja-JP" altLang="en-US" sz="2400" b="0" smtClean="0">
                <a:solidFill>
                  <a:schemeClr val="bg1"/>
                </a:solidFill>
                <a:latin typeface="Arial" panose="020B0604020202020204" pitchFamily="34" charset="0"/>
                <a:ea typeface="ＭＳ Ｐゴシック" panose="020B0600070205080204" pitchFamily="50" charset="-128"/>
                <a:cs typeface="Arial" panose="020B0604020202020204" pitchFamily="34" charset="0"/>
              </a:defRPr>
            </a:lvl1pPr>
            <a:lvl2pPr>
              <a:defRPr lang="ja-JP" altLang="en-US" sz="2000" b="0" smtClean="0"/>
            </a:lvl2pPr>
            <a:lvl3pPr>
              <a:defRPr lang="ja-JP" altLang="en-US" sz="2000" b="0" smtClean="0"/>
            </a:lvl3pPr>
            <a:lvl4pPr>
              <a:defRPr lang="ja-JP" altLang="en-US" sz="2000" b="0" smtClean="0"/>
            </a:lvl4pPr>
            <a:lvl5pPr>
              <a:defRPr lang="ja-JP" altLang="en-US" sz="2000" b="0"/>
            </a:lvl5pPr>
          </a:lstStyle>
          <a:p>
            <a:r>
              <a:rPr lang="ja-JP" altLang="en-US" dirty="0"/>
              <a:t>イベント名 </a:t>
            </a:r>
            <a:r>
              <a:rPr lang="en-US" altLang="ja-JP" dirty="0"/>
              <a:t>MSP</a:t>
            </a:r>
            <a:r>
              <a:rPr lang="ja-JP" altLang="en-US" dirty="0"/>
              <a:t>ゴシック </a:t>
            </a:r>
            <a:r>
              <a:rPr lang="en-US" altLang="ja-JP" dirty="0"/>
              <a:t>24pt</a:t>
            </a:r>
          </a:p>
        </p:txBody>
      </p: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Cover L</a:t>
            </a:r>
            <a:endParaRPr kumimoji="1" lang="ja-JP" altLang="en-US" sz="600" baseline="0" dirty="0"/>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05908" y="6134100"/>
            <a:ext cx="1448465" cy="3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グループ化 11"/>
          <p:cNvGrpSpPr/>
          <p:nvPr userDrawn="1"/>
        </p:nvGrpSpPr>
        <p:grpSpPr>
          <a:xfrm>
            <a:off x="1427495" y="-113318"/>
            <a:ext cx="4747260" cy="92724"/>
            <a:chOff x="1427495" y="-138636"/>
            <a:chExt cx="4747260" cy="92724"/>
          </a:xfrm>
        </p:grpSpPr>
        <p:sp>
          <p:nvSpPr>
            <p:cNvPr id="13" name="Line 236"/>
            <p:cNvSpPr>
              <a:spLocks noChangeShapeType="1"/>
            </p:cNvSpPr>
            <p:nvPr userDrawn="1"/>
          </p:nvSpPr>
          <p:spPr bwMode="auto">
            <a:xfrm>
              <a:off x="6030292"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4" name="Line 237"/>
            <p:cNvSpPr>
              <a:spLocks noChangeShapeType="1"/>
            </p:cNvSpPr>
            <p:nvPr userDrawn="1"/>
          </p:nvSpPr>
          <p:spPr bwMode="auto">
            <a:xfrm>
              <a:off x="6174755"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1427495" y="-13863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6" name="グループ化 15"/>
          <p:cNvGrpSpPr/>
          <p:nvPr userDrawn="1"/>
        </p:nvGrpSpPr>
        <p:grpSpPr>
          <a:xfrm>
            <a:off x="1427495" y="6878749"/>
            <a:ext cx="4747260" cy="92724"/>
            <a:chOff x="1427495" y="6879384"/>
            <a:chExt cx="4747260" cy="92724"/>
          </a:xfrm>
        </p:grpSpPr>
        <p:sp>
          <p:nvSpPr>
            <p:cNvPr id="17" name="Line 236"/>
            <p:cNvSpPr>
              <a:spLocks noChangeShapeType="1"/>
            </p:cNvSpPr>
            <p:nvPr userDrawn="1"/>
          </p:nvSpPr>
          <p:spPr bwMode="auto">
            <a:xfrm>
              <a:off x="6030292"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8" name="Line 237"/>
            <p:cNvSpPr>
              <a:spLocks noChangeShapeType="1"/>
            </p:cNvSpPr>
            <p:nvPr userDrawn="1"/>
          </p:nvSpPr>
          <p:spPr bwMode="auto">
            <a:xfrm>
              <a:off x="6174755"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9" name="Line 237"/>
            <p:cNvSpPr>
              <a:spLocks noChangeShapeType="1"/>
            </p:cNvSpPr>
            <p:nvPr userDrawn="1"/>
          </p:nvSpPr>
          <p:spPr bwMode="auto">
            <a:xfrm>
              <a:off x="1427495" y="688700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3" name="グループ化 2"/>
          <p:cNvGrpSpPr/>
          <p:nvPr userDrawn="1"/>
        </p:nvGrpSpPr>
        <p:grpSpPr>
          <a:xfrm>
            <a:off x="-105884" y="350838"/>
            <a:ext cx="80962" cy="3809184"/>
            <a:chOff x="-105884" y="350838"/>
            <a:chExt cx="80962" cy="3809184"/>
          </a:xfrm>
        </p:grpSpPr>
        <p:sp>
          <p:nvSpPr>
            <p:cNvPr id="21" name="Line 247"/>
            <p:cNvSpPr>
              <a:spLocks noChangeShapeType="1"/>
            </p:cNvSpPr>
            <p:nvPr userDrawn="1"/>
          </p:nvSpPr>
          <p:spPr bwMode="auto">
            <a:xfrm>
              <a:off x="-105884" y="416002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0"/>
            <p:cNvSpPr>
              <a:spLocks noChangeShapeType="1"/>
            </p:cNvSpPr>
            <p:nvPr userDrawn="1"/>
          </p:nvSpPr>
          <p:spPr bwMode="auto">
            <a:xfrm>
              <a:off x="-105884" y="1038003"/>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2"/>
            <p:cNvSpPr>
              <a:spLocks noChangeShapeType="1"/>
            </p:cNvSpPr>
            <p:nvPr userDrawn="1"/>
          </p:nvSpPr>
          <p:spPr bwMode="auto">
            <a:xfrm>
              <a:off x="-105884" y="354504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4" name="Line 112"/>
            <p:cNvSpPr>
              <a:spLocks noChangeShapeType="1"/>
            </p:cNvSpPr>
            <p:nvPr userDrawn="1"/>
          </p:nvSpPr>
          <p:spPr bwMode="auto">
            <a:xfrm>
              <a:off x="-105884" y="3284986"/>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5" name="Line 110"/>
            <p:cNvSpPr>
              <a:spLocks noChangeShapeType="1"/>
            </p:cNvSpPr>
            <p:nvPr userDrawn="1"/>
          </p:nvSpPr>
          <p:spPr bwMode="auto">
            <a:xfrm>
              <a:off x="-105884" y="350838"/>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6" name="Line 112"/>
            <p:cNvSpPr>
              <a:spLocks noChangeShapeType="1"/>
            </p:cNvSpPr>
            <p:nvPr userDrawn="1"/>
          </p:nvSpPr>
          <p:spPr bwMode="auto">
            <a:xfrm>
              <a:off x="-105884" y="176400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pic>
        <p:nvPicPr>
          <p:cNvPr id="28" name="Picture 3"/>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406400" y="6223000"/>
            <a:ext cx="3506608" cy="206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39456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大規模会場講演用　目次スライド">
    <p:spTree>
      <p:nvGrpSpPr>
        <p:cNvPr id="1" name=""/>
        <p:cNvGrpSpPr/>
        <p:nvPr/>
      </p:nvGrpSpPr>
      <p:grpSpPr>
        <a:xfrm>
          <a:off x="0" y="0"/>
          <a:ext cx="0" cy="0"/>
          <a:chOff x="0" y="0"/>
          <a:chExt cx="0" cy="0"/>
        </a:xfrm>
      </p:grpSpPr>
      <p:sp>
        <p:nvSpPr>
          <p:cNvPr id="6" name="Rectangle 6"/>
          <p:cNvSpPr/>
          <p:nvPr userDrawn="1"/>
        </p:nvSpPr>
        <p:spPr bwMode="gray">
          <a:xfrm>
            <a:off x="-1" y="-1"/>
            <a:ext cx="9906001" cy="921600"/>
          </a:xfrm>
          <a:prstGeom prst="rect">
            <a:avLst/>
          </a:prstGeom>
          <a:gradFill flip="none" rotWithShape="1">
            <a:gsLst>
              <a:gs pos="0">
                <a:srgbClr val="820000"/>
              </a:gs>
              <a:gs pos="100000">
                <a:schemeClr val="bg2"/>
              </a:gs>
              <a:gs pos="62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endParaRPr lang="en-US"/>
          </a:p>
        </p:txBody>
      </p:sp>
      <p:sp>
        <p:nvSpPr>
          <p:cNvPr id="2" name="Title 1"/>
          <p:cNvSpPr>
            <a:spLocks noGrp="1"/>
          </p:cNvSpPr>
          <p:nvPr>
            <p:ph type="title" hasCustomPrompt="1"/>
          </p:nvPr>
        </p:nvSpPr>
        <p:spPr>
          <a:xfrm>
            <a:off x="414000" y="260647"/>
            <a:ext cx="9075600" cy="468000"/>
          </a:xfrm>
        </p:spPr>
        <p:txBody>
          <a:bodyPr vert="horz" lIns="54000" tIns="0" rIns="54000" bIns="0" rtlCol="0" anchor="b" anchorCtr="0">
            <a:noAutofit/>
          </a:bodyPr>
          <a:lstStyle>
            <a:lvl1pPr>
              <a:defRPr lang="en-US" sz="3000" b="1" dirty="0">
                <a:solidFill>
                  <a:schemeClr val="bg1"/>
                </a:solidFill>
                <a:latin typeface="+mj-lt"/>
                <a:ea typeface="+mj-ea"/>
                <a:cs typeface="+mj-cs"/>
              </a:defRPr>
            </a:lvl1pPr>
          </a:lstStyle>
          <a:p>
            <a:pPr lvl="0" defTabSz="457200">
              <a:lnSpc>
                <a:spcPct val="100000"/>
              </a:lnSpc>
            </a:pPr>
            <a:r>
              <a:rPr lang="ja-JP" altLang="en-US" dirty="0"/>
              <a:t>目次</a:t>
            </a:r>
            <a:endParaRPr lang="en-US" dirty="0"/>
          </a:p>
        </p:txBody>
      </p:sp>
      <p:sp>
        <p:nvSpPr>
          <p:cNvPr id="5" name="テキスト ボックス 4"/>
          <p:cNvSpPr txBox="1"/>
          <p:nvPr userDrawn="1"/>
        </p:nvSpPr>
        <p:spPr>
          <a:xfrm>
            <a:off x="9058275" y="-133708"/>
            <a:ext cx="847727" cy="99682"/>
          </a:xfrm>
          <a:prstGeom prst="rect">
            <a:avLst/>
          </a:prstGeom>
          <a:noFill/>
        </p:spPr>
        <p:txBody>
          <a:bodyPr wrap="square" lIns="0" tIns="0" rIns="0" bIns="0" rtlCol="0" anchor="ctr">
            <a:noAutofit/>
          </a:bodyPr>
          <a:lstStyle/>
          <a:p>
            <a:pPr algn="r"/>
            <a:r>
              <a:rPr kumimoji="1" lang="ja-JP" altLang="en-US" sz="600" baseline="0" dirty="0"/>
              <a:t>大規模講演用目次ページ</a:t>
            </a:r>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sp>
        <p:nvSpPr>
          <p:cNvPr id="4" name="テキスト プレースホルダー 3"/>
          <p:cNvSpPr>
            <a:spLocks noGrp="1"/>
          </p:cNvSpPr>
          <p:nvPr>
            <p:ph type="body" sz="quarter" idx="10"/>
          </p:nvPr>
        </p:nvSpPr>
        <p:spPr>
          <a:xfrm>
            <a:off x="414000" y="1235075"/>
            <a:ext cx="9075600" cy="1853071"/>
          </a:xfrm>
        </p:spPr>
        <p:txBody>
          <a:bodyPr vert="horz" lIns="53975" tIns="53975" rIns="53975" bIns="53975" rtlCol="0">
            <a:spAutoFit/>
          </a:bodyPr>
          <a:lstStyle>
            <a:lvl1pPr>
              <a:lnSpc>
                <a:spcPct val="100000"/>
              </a:lnSpc>
              <a:spcBef>
                <a:spcPts val="0"/>
              </a:spcBef>
              <a:spcAft>
                <a:spcPts val="0"/>
              </a:spcAft>
              <a:defRPr lang="ja-JP" altLang="en-US" sz="2000" b="0" dirty="0" smtClean="0"/>
            </a:lvl1pPr>
            <a:lvl2pPr marL="586800" indent="-284400">
              <a:lnSpc>
                <a:spcPct val="100000"/>
              </a:lnSpc>
              <a:spcBef>
                <a:spcPts val="0"/>
              </a:spcBef>
              <a:spcAft>
                <a:spcPts val="0"/>
              </a:spcAft>
              <a:buClr>
                <a:srgbClr val="969696"/>
              </a:buClr>
              <a:defRPr lang="ja-JP" altLang="en-US" sz="2000" b="0" dirty="0" smtClean="0"/>
            </a:lvl2pPr>
            <a:lvl3pPr marL="903600" indent="-313200">
              <a:lnSpc>
                <a:spcPct val="100000"/>
              </a:lnSpc>
              <a:spcBef>
                <a:spcPts val="0"/>
              </a:spcBef>
              <a:spcAft>
                <a:spcPts val="0"/>
              </a:spcAft>
              <a:defRPr lang="ja-JP" altLang="en-US" sz="2000" b="0" dirty="0" smtClean="0"/>
            </a:lvl3pPr>
            <a:lvl4pPr marL="1195200" indent="-288000">
              <a:lnSpc>
                <a:spcPct val="100000"/>
              </a:lnSpc>
              <a:spcBef>
                <a:spcPts val="0"/>
              </a:spcBef>
              <a:spcAft>
                <a:spcPts val="0"/>
              </a:spcAft>
              <a:defRPr lang="ja-JP" altLang="en-US" sz="2000" b="0" dirty="0" smtClean="0"/>
            </a:lvl4pPr>
            <a:lvl5pPr marL="1483200" indent="-288000">
              <a:lnSpc>
                <a:spcPct val="100000"/>
              </a:lnSpc>
              <a:spcBef>
                <a:spcPts val="0"/>
              </a:spcBef>
              <a:spcAft>
                <a:spcPts val="0"/>
              </a:spcAft>
              <a:defRPr lang="ja-JP" altLang="en-US" sz="2000" b="0" dirty="0"/>
            </a:lvl5pPr>
          </a:lstStyle>
          <a:p>
            <a:pPr lvl="0">
              <a:spcBef>
                <a:spcPts val="400"/>
              </a:spcBef>
              <a:spcAft>
                <a:spcPts val="0"/>
              </a:spcAft>
            </a:pPr>
            <a:r>
              <a:rPr kumimoji="1" lang="ja-JP" altLang="en-US"/>
              <a:t>マスター テキストの書式設定</a:t>
            </a:r>
          </a:p>
          <a:p>
            <a:pPr lvl="1">
              <a:spcBef>
                <a:spcPts val="400"/>
              </a:spcBef>
              <a:spcAft>
                <a:spcPts val="0"/>
              </a:spcAft>
            </a:pPr>
            <a:r>
              <a:rPr kumimoji="1" lang="ja-JP" altLang="en-US"/>
              <a:t>第 </a:t>
            </a:r>
            <a:r>
              <a:rPr kumimoji="1" lang="en-US" altLang="ja-JP"/>
              <a:t>2 </a:t>
            </a:r>
            <a:r>
              <a:rPr kumimoji="1" lang="ja-JP" altLang="en-US"/>
              <a:t>レベル</a:t>
            </a:r>
          </a:p>
          <a:p>
            <a:pPr lvl="2">
              <a:spcBef>
                <a:spcPts val="400"/>
              </a:spcBef>
              <a:spcAft>
                <a:spcPts val="0"/>
              </a:spcAft>
            </a:pPr>
            <a:r>
              <a:rPr kumimoji="1" lang="ja-JP" altLang="en-US"/>
              <a:t>第 </a:t>
            </a:r>
            <a:r>
              <a:rPr kumimoji="1" lang="en-US" altLang="ja-JP"/>
              <a:t>3 </a:t>
            </a:r>
            <a:r>
              <a:rPr kumimoji="1" lang="ja-JP" altLang="en-US"/>
              <a:t>レベル</a:t>
            </a:r>
          </a:p>
          <a:p>
            <a:pPr lvl="3">
              <a:spcBef>
                <a:spcPts val="400"/>
              </a:spcBef>
              <a:spcAft>
                <a:spcPts val="0"/>
              </a:spcAft>
            </a:pPr>
            <a:r>
              <a:rPr kumimoji="1" lang="ja-JP" altLang="en-US"/>
              <a:t>第 </a:t>
            </a:r>
            <a:r>
              <a:rPr kumimoji="1" lang="en-US" altLang="ja-JP"/>
              <a:t>4 </a:t>
            </a:r>
            <a:r>
              <a:rPr kumimoji="1" lang="ja-JP" altLang="en-US"/>
              <a:t>レベル</a:t>
            </a:r>
          </a:p>
          <a:p>
            <a:pPr lvl="4">
              <a:spcBef>
                <a:spcPts val="400"/>
              </a:spcBef>
              <a:spcAft>
                <a:spcPts val="0"/>
              </a:spcAft>
            </a:pPr>
            <a:r>
              <a:rPr kumimoji="1" lang="ja-JP" altLang="en-US"/>
              <a:t>第 </a:t>
            </a:r>
            <a:r>
              <a:rPr kumimoji="1" lang="en-US" altLang="ja-JP"/>
              <a:t>5 </a:t>
            </a:r>
            <a:r>
              <a:rPr kumimoji="1" lang="ja-JP" altLang="en-US"/>
              <a:t>レベル</a:t>
            </a:r>
            <a:endParaRPr kumimoji="1" lang="ja-JP" altLang="en-US" dirty="0"/>
          </a:p>
        </p:txBody>
      </p:sp>
      <p:grpSp>
        <p:nvGrpSpPr>
          <p:cNvPr id="10" name="Group 83"/>
          <p:cNvGrpSpPr/>
          <p:nvPr userDrawn="1">
            <p:custDataLst>
              <p:tags r:id="rId1"/>
            </p:custDataLst>
          </p:nvPr>
        </p:nvGrpSpPr>
        <p:grpSpPr>
          <a:xfrm>
            <a:off x="413544" y="6879384"/>
            <a:ext cx="9076531" cy="85104"/>
            <a:chOff x="413544" y="-261938"/>
            <a:chExt cx="9076531" cy="247650"/>
          </a:xfrm>
        </p:grpSpPr>
        <p:sp>
          <p:nvSpPr>
            <p:cNvPr id="11"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3" name="Group 83"/>
          <p:cNvGrpSpPr/>
          <p:nvPr userDrawn="1">
            <p:custDataLst>
              <p:tags r:id="rId2"/>
            </p:custDataLst>
          </p:nvPr>
        </p:nvGrpSpPr>
        <p:grpSpPr>
          <a:xfrm>
            <a:off x="413544" y="-105585"/>
            <a:ext cx="9074150" cy="85104"/>
            <a:chOff x="413544" y="-261938"/>
            <a:chExt cx="9074150" cy="247650"/>
          </a:xfrm>
        </p:grpSpPr>
        <p:sp>
          <p:nvSpPr>
            <p:cNvPr id="24"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5"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6"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 name="グループ化 2"/>
          <p:cNvGrpSpPr/>
          <p:nvPr userDrawn="1"/>
        </p:nvGrpSpPr>
        <p:grpSpPr>
          <a:xfrm>
            <a:off x="-102316" y="261144"/>
            <a:ext cx="80962" cy="6386787"/>
            <a:chOff x="-102316" y="261144"/>
            <a:chExt cx="80962" cy="6386787"/>
          </a:xfrm>
        </p:grpSpPr>
        <p:sp>
          <p:nvSpPr>
            <p:cNvPr id="37" name="Line 243"/>
            <p:cNvSpPr>
              <a:spLocks noChangeShapeType="1"/>
            </p:cNvSpPr>
            <p:nvPr userDrawn="1"/>
          </p:nvSpPr>
          <p:spPr bwMode="auto">
            <a:xfrm>
              <a:off x="-102316" y="72864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38" name="Line 244"/>
            <p:cNvSpPr>
              <a:spLocks noChangeShapeType="1"/>
            </p:cNvSpPr>
            <p:nvPr userDrawn="1"/>
          </p:nvSpPr>
          <p:spPr bwMode="auto">
            <a:xfrm>
              <a:off x="-102316" y="123344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39" name="Line 246"/>
            <p:cNvSpPr>
              <a:spLocks noChangeShapeType="1"/>
            </p:cNvSpPr>
            <p:nvPr userDrawn="1"/>
          </p:nvSpPr>
          <p:spPr bwMode="auto">
            <a:xfrm>
              <a:off x="-102316" y="376340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7"/>
            <p:cNvSpPr>
              <a:spLocks noChangeShapeType="1"/>
            </p:cNvSpPr>
            <p:nvPr userDrawn="1"/>
          </p:nvSpPr>
          <p:spPr bwMode="auto">
            <a:xfrm>
              <a:off x="-102316" y="412942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8"/>
            <p:cNvSpPr>
              <a:spLocks noChangeShapeType="1"/>
            </p:cNvSpPr>
            <p:nvPr userDrawn="1"/>
          </p:nvSpPr>
          <p:spPr bwMode="auto">
            <a:xfrm>
              <a:off x="-102316" y="623570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9"/>
            <p:cNvSpPr>
              <a:spLocks noChangeShapeType="1"/>
            </p:cNvSpPr>
            <p:nvPr userDrawn="1"/>
          </p:nvSpPr>
          <p:spPr bwMode="auto">
            <a:xfrm>
              <a:off x="-102316" y="643493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110"/>
            <p:cNvSpPr>
              <a:spLocks noChangeShapeType="1"/>
            </p:cNvSpPr>
            <p:nvPr userDrawn="1"/>
          </p:nvSpPr>
          <p:spPr bwMode="auto">
            <a:xfrm>
              <a:off x="-102316" y="26114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110"/>
            <p:cNvSpPr>
              <a:spLocks noChangeShapeType="1"/>
            </p:cNvSpPr>
            <p:nvPr userDrawn="1"/>
          </p:nvSpPr>
          <p:spPr bwMode="auto">
            <a:xfrm>
              <a:off x="-102316" y="102631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2"/>
            <p:cNvSpPr>
              <a:spLocks noChangeShapeType="1"/>
            </p:cNvSpPr>
            <p:nvPr userDrawn="1"/>
          </p:nvSpPr>
          <p:spPr bwMode="auto">
            <a:xfrm>
              <a:off x="-102316" y="34949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0"/>
            <p:cNvSpPr>
              <a:spLocks noChangeShapeType="1"/>
            </p:cNvSpPr>
            <p:nvPr userDrawn="1"/>
          </p:nvSpPr>
          <p:spPr bwMode="auto">
            <a:xfrm>
              <a:off x="-102316" y="90855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244"/>
            <p:cNvSpPr>
              <a:spLocks noChangeShapeType="1"/>
            </p:cNvSpPr>
            <p:nvPr userDrawn="1"/>
          </p:nvSpPr>
          <p:spPr bwMode="auto">
            <a:xfrm>
              <a:off x="-102316" y="139233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112"/>
            <p:cNvSpPr>
              <a:spLocks noChangeShapeType="1"/>
            </p:cNvSpPr>
            <p:nvPr userDrawn="1"/>
          </p:nvSpPr>
          <p:spPr bwMode="auto">
            <a:xfrm>
              <a:off x="-102316" y="2266423"/>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112"/>
            <p:cNvSpPr>
              <a:spLocks noChangeShapeType="1"/>
            </p:cNvSpPr>
            <p:nvPr userDrawn="1"/>
          </p:nvSpPr>
          <p:spPr bwMode="auto">
            <a:xfrm>
              <a:off x="-102316" y="190278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246"/>
            <p:cNvSpPr>
              <a:spLocks noChangeShapeType="1"/>
            </p:cNvSpPr>
            <p:nvPr userDrawn="1"/>
          </p:nvSpPr>
          <p:spPr bwMode="auto">
            <a:xfrm>
              <a:off x="-102316" y="38822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247"/>
            <p:cNvSpPr>
              <a:spLocks noChangeShapeType="1"/>
            </p:cNvSpPr>
            <p:nvPr userDrawn="1"/>
          </p:nvSpPr>
          <p:spPr bwMode="auto">
            <a:xfrm>
              <a:off x="-102316" y="42575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7"/>
            <p:cNvSpPr>
              <a:spLocks noChangeShapeType="1"/>
            </p:cNvSpPr>
            <p:nvPr userDrawn="1"/>
          </p:nvSpPr>
          <p:spPr bwMode="auto">
            <a:xfrm>
              <a:off x="-102316" y="46188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249"/>
            <p:cNvSpPr>
              <a:spLocks noChangeShapeType="1"/>
            </p:cNvSpPr>
            <p:nvPr userDrawn="1"/>
          </p:nvSpPr>
          <p:spPr bwMode="auto">
            <a:xfrm>
              <a:off x="-102316" y="66479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74" name="グループ化 73"/>
          <p:cNvGrpSpPr/>
          <p:nvPr userDrawn="1"/>
        </p:nvGrpSpPr>
        <p:grpSpPr>
          <a:xfrm>
            <a:off x="9926639" y="261144"/>
            <a:ext cx="80962" cy="6386787"/>
            <a:chOff x="-102316" y="261144"/>
            <a:chExt cx="80962" cy="6386787"/>
          </a:xfrm>
        </p:grpSpPr>
        <p:sp>
          <p:nvSpPr>
            <p:cNvPr id="75" name="Line 243"/>
            <p:cNvSpPr>
              <a:spLocks noChangeShapeType="1"/>
            </p:cNvSpPr>
            <p:nvPr userDrawn="1"/>
          </p:nvSpPr>
          <p:spPr bwMode="auto">
            <a:xfrm>
              <a:off x="-102316" y="72864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6" name="Line 244"/>
            <p:cNvSpPr>
              <a:spLocks noChangeShapeType="1"/>
            </p:cNvSpPr>
            <p:nvPr userDrawn="1"/>
          </p:nvSpPr>
          <p:spPr bwMode="auto">
            <a:xfrm>
              <a:off x="-102316" y="123344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7" name="Line 246"/>
            <p:cNvSpPr>
              <a:spLocks noChangeShapeType="1"/>
            </p:cNvSpPr>
            <p:nvPr userDrawn="1"/>
          </p:nvSpPr>
          <p:spPr bwMode="auto">
            <a:xfrm>
              <a:off x="-102316" y="376340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8" name="Line 247"/>
            <p:cNvSpPr>
              <a:spLocks noChangeShapeType="1"/>
            </p:cNvSpPr>
            <p:nvPr userDrawn="1"/>
          </p:nvSpPr>
          <p:spPr bwMode="auto">
            <a:xfrm>
              <a:off x="-102316" y="412942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9" name="Line 248"/>
            <p:cNvSpPr>
              <a:spLocks noChangeShapeType="1"/>
            </p:cNvSpPr>
            <p:nvPr userDrawn="1"/>
          </p:nvSpPr>
          <p:spPr bwMode="auto">
            <a:xfrm>
              <a:off x="-102316" y="623570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0" name="Line 249"/>
            <p:cNvSpPr>
              <a:spLocks noChangeShapeType="1"/>
            </p:cNvSpPr>
            <p:nvPr userDrawn="1"/>
          </p:nvSpPr>
          <p:spPr bwMode="auto">
            <a:xfrm>
              <a:off x="-102316" y="643493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1" name="Line 110"/>
            <p:cNvSpPr>
              <a:spLocks noChangeShapeType="1"/>
            </p:cNvSpPr>
            <p:nvPr userDrawn="1"/>
          </p:nvSpPr>
          <p:spPr bwMode="auto">
            <a:xfrm>
              <a:off x="-102316" y="26114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2" name="Line 110"/>
            <p:cNvSpPr>
              <a:spLocks noChangeShapeType="1"/>
            </p:cNvSpPr>
            <p:nvPr userDrawn="1"/>
          </p:nvSpPr>
          <p:spPr bwMode="auto">
            <a:xfrm>
              <a:off x="-102316" y="102631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3" name="Line 112"/>
            <p:cNvSpPr>
              <a:spLocks noChangeShapeType="1"/>
            </p:cNvSpPr>
            <p:nvPr userDrawn="1"/>
          </p:nvSpPr>
          <p:spPr bwMode="auto">
            <a:xfrm>
              <a:off x="-102316" y="34949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4" name="Line 110"/>
            <p:cNvSpPr>
              <a:spLocks noChangeShapeType="1"/>
            </p:cNvSpPr>
            <p:nvPr userDrawn="1"/>
          </p:nvSpPr>
          <p:spPr bwMode="auto">
            <a:xfrm>
              <a:off x="-102316" y="90855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5" name="Line 244"/>
            <p:cNvSpPr>
              <a:spLocks noChangeShapeType="1"/>
            </p:cNvSpPr>
            <p:nvPr userDrawn="1"/>
          </p:nvSpPr>
          <p:spPr bwMode="auto">
            <a:xfrm>
              <a:off x="-102316" y="139233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6" name="Line 112"/>
            <p:cNvSpPr>
              <a:spLocks noChangeShapeType="1"/>
            </p:cNvSpPr>
            <p:nvPr userDrawn="1"/>
          </p:nvSpPr>
          <p:spPr bwMode="auto">
            <a:xfrm>
              <a:off x="-102316" y="2266423"/>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7" name="Line 112"/>
            <p:cNvSpPr>
              <a:spLocks noChangeShapeType="1"/>
            </p:cNvSpPr>
            <p:nvPr userDrawn="1"/>
          </p:nvSpPr>
          <p:spPr bwMode="auto">
            <a:xfrm>
              <a:off x="-102316" y="190278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8" name="Line 246"/>
            <p:cNvSpPr>
              <a:spLocks noChangeShapeType="1"/>
            </p:cNvSpPr>
            <p:nvPr userDrawn="1"/>
          </p:nvSpPr>
          <p:spPr bwMode="auto">
            <a:xfrm>
              <a:off x="-102316" y="38822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9" name="Line 247"/>
            <p:cNvSpPr>
              <a:spLocks noChangeShapeType="1"/>
            </p:cNvSpPr>
            <p:nvPr userDrawn="1"/>
          </p:nvSpPr>
          <p:spPr bwMode="auto">
            <a:xfrm>
              <a:off x="-102316" y="42575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0" name="Line 247"/>
            <p:cNvSpPr>
              <a:spLocks noChangeShapeType="1"/>
            </p:cNvSpPr>
            <p:nvPr userDrawn="1"/>
          </p:nvSpPr>
          <p:spPr bwMode="auto">
            <a:xfrm>
              <a:off x="-102316" y="46188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1" name="Line 249"/>
            <p:cNvSpPr>
              <a:spLocks noChangeShapeType="1"/>
            </p:cNvSpPr>
            <p:nvPr userDrawn="1"/>
          </p:nvSpPr>
          <p:spPr bwMode="auto">
            <a:xfrm>
              <a:off x="-102316" y="66479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2789343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大規模会場講演用 章区切り">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2044640"/>
            <a:ext cx="9075600" cy="1229920"/>
          </a:xfrm>
        </p:spPr>
        <p:txBody>
          <a:bodyPr vert="horz" lIns="54000" tIns="0" rIns="54000" bIns="0" rtlCol="0" anchor="t" anchorCtr="0">
            <a:noAutofit/>
          </a:bodyPr>
          <a:lstStyle>
            <a:lvl1pPr>
              <a:lnSpc>
                <a:spcPct val="100000"/>
              </a:lnSpc>
              <a:spcBef>
                <a:spcPct val="0"/>
              </a:spcBef>
              <a:spcAft>
                <a:spcPct val="0"/>
              </a:spcAft>
              <a:defRPr lang="en-US" sz="3400" b="0" dirty="0">
                <a:latin typeface="+mj-lt"/>
                <a:ea typeface="+mj-ea"/>
                <a:cs typeface="+mj-cs"/>
              </a:defRPr>
            </a:lvl1pPr>
          </a:lstStyle>
          <a:p>
            <a:pPr lvl="0" defTabSz="457200">
              <a:lnSpc>
                <a:spcPct val="100000"/>
              </a:lnSpc>
            </a:pPr>
            <a:r>
              <a:rPr lang="ja-JP" altLang="en-US" dirty="0"/>
              <a:t>セクションタイトルの書式設定</a:t>
            </a:r>
            <a:endParaRPr lang="en-US" dirty="0"/>
          </a:p>
        </p:txBody>
      </p:sp>
      <p:sp>
        <p:nvSpPr>
          <p:cNvPr id="9" name="Text Placeholder 8"/>
          <p:cNvSpPr>
            <a:spLocks noGrp="1"/>
          </p:cNvSpPr>
          <p:nvPr>
            <p:ph type="body" sz="quarter" idx="13"/>
          </p:nvPr>
        </p:nvSpPr>
        <p:spPr>
          <a:xfrm>
            <a:off x="414000" y="3288619"/>
            <a:ext cx="9075600" cy="1213532"/>
          </a:xfrm>
          <a:prstGeom prst="rect">
            <a:avLst/>
          </a:prstGeom>
        </p:spPr>
        <p:txBody>
          <a:bodyPr lIns="54000" rIns="54000">
            <a:noAutofit/>
          </a:bodyPr>
          <a:lstStyle>
            <a:lvl1pPr marL="0" indent="0">
              <a:lnSpc>
                <a:spcPts val="1733"/>
              </a:lnSpc>
              <a:spcBef>
                <a:spcPts val="0"/>
              </a:spcBef>
              <a:buFontTx/>
              <a:buNone/>
              <a:defRPr sz="1600" b="1" i="0" cap="none" baseline="0">
                <a:solidFill>
                  <a:schemeClr val="tx1"/>
                </a:solidFill>
              </a:defRPr>
            </a:lvl1pPr>
            <a:lvl2pPr marL="0" indent="0">
              <a:lnSpc>
                <a:spcPts val="1733"/>
              </a:lnSpc>
              <a:spcBef>
                <a:spcPts val="0"/>
              </a:spcBef>
              <a:buFontTx/>
              <a:buNone/>
              <a:defRPr sz="1600" b="1" i="0" cap="none" baseline="0">
                <a:solidFill>
                  <a:schemeClr val="tx1"/>
                </a:solidFill>
              </a:defRPr>
            </a:lvl2pPr>
            <a:lvl3pPr marL="0" indent="0">
              <a:lnSpc>
                <a:spcPts val="1733"/>
              </a:lnSpc>
              <a:spcBef>
                <a:spcPts val="0"/>
              </a:spcBef>
              <a:buFontTx/>
              <a:buNone/>
              <a:defRPr sz="1600" b="1" i="0" cap="none" baseline="0">
                <a:solidFill>
                  <a:schemeClr val="tx1"/>
                </a:solidFill>
              </a:defRPr>
            </a:lvl3pPr>
            <a:lvl4pPr marL="0" indent="0">
              <a:lnSpc>
                <a:spcPts val="1733"/>
              </a:lnSpc>
              <a:spcBef>
                <a:spcPts val="0"/>
              </a:spcBef>
              <a:buFontTx/>
              <a:buNone/>
              <a:defRPr sz="1600" b="1" i="0" cap="none" baseline="0">
                <a:solidFill>
                  <a:schemeClr val="tx1"/>
                </a:solidFill>
              </a:defRPr>
            </a:lvl4pPr>
            <a:lvl5pPr marL="0" indent="0">
              <a:lnSpc>
                <a:spcPts val="1733"/>
              </a:lnSpc>
              <a:spcBef>
                <a:spcPts val="0"/>
              </a:spcBef>
              <a:buFontTx/>
              <a:buNone/>
              <a:defRPr sz="1600" b="1" i="0" cap="none" baseline="0">
                <a:solidFill>
                  <a:schemeClr val="tx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cxnSp>
        <p:nvCxnSpPr>
          <p:cNvPr id="11" name="Straight Connector 10"/>
          <p:cNvCxnSpPr/>
          <p:nvPr userDrawn="1"/>
        </p:nvCxnSpPr>
        <p:spPr>
          <a:xfrm>
            <a:off x="414000" y="1819275"/>
            <a:ext cx="9075600" cy="0"/>
          </a:xfrm>
          <a:prstGeom prst="line">
            <a:avLst/>
          </a:prstGeom>
          <a:ln w="9525" cap="rnd">
            <a:solidFill>
              <a:srgbClr val="E60000"/>
            </a:solidFill>
          </a:ln>
          <a:effectLst/>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userDrawn="1"/>
        </p:nvSpPr>
        <p:spPr>
          <a:xfrm>
            <a:off x="9117806" y="-133708"/>
            <a:ext cx="788195" cy="99682"/>
          </a:xfrm>
          <a:prstGeom prst="rect">
            <a:avLst/>
          </a:prstGeom>
          <a:noFill/>
        </p:spPr>
        <p:txBody>
          <a:bodyPr wrap="square" lIns="0" tIns="0" rIns="0" bIns="0" rtlCol="0" anchor="ctr">
            <a:noAutofit/>
          </a:bodyPr>
          <a:lstStyle/>
          <a:p>
            <a:pPr algn="r"/>
            <a:r>
              <a:rPr kumimoji="1" lang="ja-JP" altLang="en-US" sz="600" baseline="0" dirty="0"/>
              <a:t>大規模講演用 章区切り</a:t>
            </a:r>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a:t>
            </a:r>
            <a:r>
              <a:rPr kumimoji="1" lang="en-US" altLang="ja-JP" sz="700" baseline="0">
                <a:solidFill>
                  <a:schemeClr val="tx1"/>
                </a:solidFill>
              </a:rPr>
              <a:t>Research and Consulting </a:t>
            </a:r>
            <a:endParaRPr kumimoji="1" lang="ja-JP" altLang="en-US" sz="700" baseline="0" dirty="0">
              <a:solidFill>
                <a:schemeClr val="tx1"/>
              </a:solidFill>
            </a:endParaRPr>
          </a:p>
        </p:txBody>
      </p:sp>
      <p:grpSp>
        <p:nvGrpSpPr>
          <p:cNvPr id="19" name="グループ化 18"/>
          <p:cNvGrpSpPr/>
          <p:nvPr userDrawn="1"/>
        </p:nvGrpSpPr>
        <p:grpSpPr>
          <a:xfrm>
            <a:off x="-105884" y="2044640"/>
            <a:ext cx="80962" cy="2457511"/>
            <a:chOff x="-105884" y="2044640"/>
            <a:chExt cx="80962" cy="2457511"/>
          </a:xfrm>
        </p:grpSpPr>
        <p:sp>
          <p:nvSpPr>
            <p:cNvPr id="20" name="Line 247"/>
            <p:cNvSpPr>
              <a:spLocks noChangeShapeType="1"/>
            </p:cNvSpPr>
            <p:nvPr userDrawn="1"/>
          </p:nvSpPr>
          <p:spPr bwMode="auto">
            <a:xfrm>
              <a:off x="-105884" y="450215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1" name="Line 112"/>
            <p:cNvSpPr>
              <a:spLocks noChangeShapeType="1"/>
            </p:cNvSpPr>
            <p:nvPr userDrawn="1"/>
          </p:nvSpPr>
          <p:spPr bwMode="auto">
            <a:xfrm>
              <a:off x="-105884" y="3288619"/>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2"/>
            <p:cNvSpPr>
              <a:spLocks noChangeShapeType="1"/>
            </p:cNvSpPr>
            <p:nvPr userDrawn="1"/>
          </p:nvSpPr>
          <p:spPr bwMode="auto">
            <a:xfrm>
              <a:off x="-105884" y="327456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2"/>
            <p:cNvSpPr>
              <a:spLocks noChangeShapeType="1"/>
            </p:cNvSpPr>
            <p:nvPr userDrawn="1"/>
          </p:nvSpPr>
          <p:spPr bwMode="auto">
            <a:xfrm>
              <a:off x="-105884" y="204464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1915308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大規模会場講演用　本文スライド">
    <p:spTree>
      <p:nvGrpSpPr>
        <p:cNvPr id="1" name=""/>
        <p:cNvGrpSpPr/>
        <p:nvPr/>
      </p:nvGrpSpPr>
      <p:grpSpPr>
        <a:xfrm>
          <a:off x="0" y="0"/>
          <a:ext cx="0" cy="0"/>
          <a:chOff x="0" y="0"/>
          <a:chExt cx="0" cy="0"/>
        </a:xfrm>
      </p:grpSpPr>
      <p:sp>
        <p:nvSpPr>
          <p:cNvPr id="6" name="Rectangle 6"/>
          <p:cNvSpPr/>
          <p:nvPr userDrawn="1"/>
        </p:nvSpPr>
        <p:spPr bwMode="gray">
          <a:xfrm>
            <a:off x="-1" y="-1"/>
            <a:ext cx="9906001" cy="921600"/>
          </a:xfrm>
          <a:prstGeom prst="rect">
            <a:avLst/>
          </a:prstGeom>
          <a:gradFill flip="none" rotWithShape="1">
            <a:gsLst>
              <a:gs pos="0">
                <a:srgbClr val="820000"/>
              </a:gs>
              <a:gs pos="100000">
                <a:schemeClr val="bg2"/>
              </a:gs>
              <a:gs pos="62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endParaRPr lang="en-US"/>
          </a:p>
        </p:txBody>
      </p:sp>
      <p:sp>
        <p:nvSpPr>
          <p:cNvPr id="2" name="Title 1"/>
          <p:cNvSpPr>
            <a:spLocks noGrp="1"/>
          </p:cNvSpPr>
          <p:nvPr>
            <p:ph type="title" hasCustomPrompt="1"/>
          </p:nvPr>
        </p:nvSpPr>
        <p:spPr>
          <a:xfrm>
            <a:off x="414000" y="260647"/>
            <a:ext cx="9075600" cy="468000"/>
          </a:xfrm>
        </p:spPr>
        <p:txBody>
          <a:bodyPr vert="horz" lIns="54000" tIns="0" rIns="54000" bIns="0" rtlCol="0" anchor="b" anchorCtr="0">
            <a:noAutofit/>
          </a:bodyPr>
          <a:lstStyle>
            <a:lvl1pPr>
              <a:defRPr lang="en-US" sz="3000" b="1" dirty="0">
                <a:solidFill>
                  <a:schemeClr val="bg1"/>
                </a:solidFill>
                <a:latin typeface="+mj-lt"/>
                <a:ea typeface="+mj-ea"/>
                <a:cs typeface="+mj-cs"/>
              </a:defRPr>
            </a:lvl1pPr>
          </a:lstStyle>
          <a:p>
            <a:pPr lvl="0" defTabSz="457200">
              <a:lnSpc>
                <a:spcPct val="100000"/>
              </a:lnSpc>
            </a:pPr>
            <a:r>
              <a:rPr lang="ja-JP" altLang="en-US" dirty="0"/>
              <a:t>タイトルの書式設定</a:t>
            </a:r>
            <a:endParaRPr lang="en-US" dirty="0"/>
          </a:p>
        </p:txBody>
      </p:sp>
      <p:sp>
        <p:nvSpPr>
          <p:cNvPr id="5" name="テキスト ボックス 4"/>
          <p:cNvSpPr txBox="1"/>
          <p:nvPr userDrawn="1"/>
        </p:nvSpPr>
        <p:spPr>
          <a:xfrm>
            <a:off x="9058275" y="-133708"/>
            <a:ext cx="847727" cy="99682"/>
          </a:xfrm>
          <a:prstGeom prst="rect">
            <a:avLst/>
          </a:prstGeom>
          <a:noFill/>
        </p:spPr>
        <p:txBody>
          <a:bodyPr wrap="square" lIns="0" tIns="0" rIns="0" bIns="0" rtlCol="0" anchor="ctr">
            <a:noAutofit/>
          </a:bodyPr>
          <a:lstStyle/>
          <a:p>
            <a:pPr algn="r"/>
            <a:r>
              <a:rPr kumimoji="1" lang="ja-JP" altLang="en-US" sz="600" baseline="0" dirty="0"/>
              <a:t>大規模講演用本文ページ</a:t>
            </a:r>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sp>
        <p:nvSpPr>
          <p:cNvPr id="4" name="テキスト プレースホルダー 3"/>
          <p:cNvSpPr>
            <a:spLocks noGrp="1"/>
          </p:cNvSpPr>
          <p:nvPr>
            <p:ph type="body" sz="quarter" idx="10"/>
          </p:nvPr>
        </p:nvSpPr>
        <p:spPr>
          <a:xfrm>
            <a:off x="414000" y="1028700"/>
            <a:ext cx="9075600" cy="1853071"/>
          </a:xfrm>
        </p:spPr>
        <p:txBody>
          <a:bodyPr vert="horz" lIns="53975" tIns="53975" rIns="53975" bIns="53975" rtlCol="0">
            <a:spAutoFit/>
          </a:bodyPr>
          <a:lstStyle>
            <a:lvl1pPr>
              <a:lnSpc>
                <a:spcPct val="100000"/>
              </a:lnSpc>
              <a:spcBef>
                <a:spcPts val="0"/>
              </a:spcBef>
              <a:spcAft>
                <a:spcPts val="0"/>
              </a:spcAft>
              <a:defRPr lang="ja-JP" altLang="en-US" sz="2000" b="1" dirty="0" smtClean="0"/>
            </a:lvl1pPr>
            <a:lvl2pPr marL="586800" indent="-284400">
              <a:lnSpc>
                <a:spcPct val="100000"/>
              </a:lnSpc>
              <a:spcBef>
                <a:spcPts val="0"/>
              </a:spcBef>
              <a:spcAft>
                <a:spcPts val="0"/>
              </a:spcAft>
              <a:buClr>
                <a:srgbClr val="969696"/>
              </a:buClr>
              <a:defRPr lang="ja-JP" altLang="en-US" sz="2000" b="1" dirty="0" smtClean="0"/>
            </a:lvl2pPr>
            <a:lvl3pPr marL="903600" indent="-313200">
              <a:lnSpc>
                <a:spcPct val="100000"/>
              </a:lnSpc>
              <a:spcBef>
                <a:spcPts val="0"/>
              </a:spcBef>
              <a:spcAft>
                <a:spcPts val="0"/>
              </a:spcAft>
              <a:defRPr lang="ja-JP" altLang="en-US" sz="2000" b="1" dirty="0" smtClean="0"/>
            </a:lvl3pPr>
            <a:lvl4pPr marL="1195200" indent="-288000">
              <a:lnSpc>
                <a:spcPct val="100000"/>
              </a:lnSpc>
              <a:spcBef>
                <a:spcPts val="0"/>
              </a:spcBef>
              <a:spcAft>
                <a:spcPts val="0"/>
              </a:spcAft>
              <a:defRPr lang="ja-JP" altLang="en-US" sz="2000" b="1" dirty="0" smtClean="0"/>
            </a:lvl4pPr>
            <a:lvl5pPr marL="1483200" indent="-288000">
              <a:lnSpc>
                <a:spcPct val="100000"/>
              </a:lnSpc>
              <a:spcBef>
                <a:spcPts val="0"/>
              </a:spcBef>
              <a:spcAft>
                <a:spcPts val="0"/>
              </a:spcAft>
              <a:defRPr lang="ja-JP" altLang="en-US" sz="2000" b="1" dirty="0"/>
            </a:lvl5pPr>
          </a:lstStyle>
          <a:p>
            <a:pPr lvl="0">
              <a:spcBef>
                <a:spcPts val="400"/>
              </a:spcBef>
              <a:spcAft>
                <a:spcPts val="0"/>
              </a:spcAft>
            </a:pPr>
            <a:r>
              <a:rPr kumimoji="1" lang="ja-JP" altLang="en-US"/>
              <a:t>マスター テキストの書式設定</a:t>
            </a:r>
          </a:p>
          <a:p>
            <a:pPr lvl="1">
              <a:spcBef>
                <a:spcPts val="400"/>
              </a:spcBef>
              <a:spcAft>
                <a:spcPts val="0"/>
              </a:spcAft>
            </a:pPr>
            <a:r>
              <a:rPr kumimoji="1" lang="ja-JP" altLang="en-US"/>
              <a:t>第 </a:t>
            </a:r>
            <a:r>
              <a:rPr kumimoji="1" lang="en-US" altLang="ja-JP"/>
              <a:t>2 </a:t>
            </a:r>
            <a:r>
              <a:rPr kumimoji="1" lang="ja-JP" altLang="en-US"/>
              <a:t>レベル</a:t>
            </a:r>
          </a:p>
          <a:p>
            <a:pPr lvl="2">
              <a:spcBef>
                <a:spcPts val="400"/>
              </a:spcBef>
              <a:spcAft>
                <a:spcPts val="0"/>
              </a:spcAft>
            </a:pPr>
            <a:r>
              <a:rPr kumimoji="1" lang="ja-JP" altLang="en-US"/>
              <a:t>第 </a:t>
            </a:r>
            <a:r>
              <a:rPr kumimoji="1" lang="en-US" altLang="ja-JP"/>
              <a:t>3 </a:t>
            </a:r>
            <a:r>
              <a:rPr kumimoji="1" lang="ja-JP" altLang="en-US"/>
              <a:t>レベル</a:t>
            </a:r>
          </a:p>
          <a:p>
            <a:pPr lvl="3">
              <a:spcBef>
                <a:spcPts val="400"/>
              </a:spcBef>
              <a:spcAft>
                <a:spcPts val="0"/>
              </a:spcAft>
            </a:pPr>
            <a:r>
              <a:rPr kumimoji="1" lang="ja-JP" altLang="en-US"/>
              <a:t>第 </a:t>
            </a:r>
            <a:r>
              <a:rPr kumimoji="1" lang="en-US" altLang="ja-JP"/>
              <a:t>4 </a:t>
            </a:r>
            <a:r>
              <a:rPr kumimoji="1" lang="ja-JP" altLang="en-US"/>
              <a:t>レベル</a:t>
            </a:r>
          </a:p>
          <a:p>
            <a:pPr lvl="4">
              <a:spcBef>
                <a:spcPts val="400"/>
              </a:spcBef>
              <a:spcAft>
                <a:spcPts val="0"/>
              </a:spcAft>
            </a:pPr>
            <a:r>
              <a:rPr kumimoji="1" lang="ja-JP" altLang="en-US"/>
              <a:t>第 </a:t>
            </a:r>
            <a:r>
              <a:rPr kumimoji="1" lang="en-US" altLang="ja-JP"/>
              <a:t>5 </a:t>
            </a:r>
            <a:r>
              <a:rPr kumimoji="1" lang="ja-JP" altLang="en-US"/>
              <a:t>レベル</a:t>
            </a:r>
            <a:endParaRPr kumimoji="1" lang="ja-JP" altLang="en-US" dirty="0"/>
          </a:p>
        </p:txBody>
      </p:sp>
      <p:grpSp>
        <p:nvGrpSpPr>
          <p:cNvPr id="10" name="Group 83"/>
          <p:cNvGrpSpPr/>
          <p:nvPr userDrawn="1">
            <p:custDataLst>
              <p:tags r:id="rId1"/>
            </p:custDataLst>
          </p:nvPr>
        </p:nvGrpSpPr>
        <p:grpSpPr>
          <a:xfrm>
            <a:off x="413544" y="6879384"/>
            <a:ext cx="9076531" cy="85104"/>
            <a:chOff x="413544" y="-261938"/>
            <a:chExt cx="9076531" cy="247650"/>
          </a:xfrm>
        </p:grpSpPr>
        <p:sp>
          <p:nvSpPr>
            <p:cNvPr id="11"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3" name="Group 83"/>
          <p:cNvGrpSpPr/>
          <p:nvPr userDrawn="1">
            <p:custDataLst>
              <p:tags r:id="rId2"/>
            </p:custDataLst>
          </p:nvPr>
        </p:nvGrpSpPr>
        <p:grpSpPr>
          <a:xfrm>
            <a:off x="413544" y="-105585"/>
            <a:ext cx="9074150" cy="85104"/>
            <a:chOff x="413544" y="-261938"/>
            <a:chExt cx="9074150" cy="247650"/>
          </a:xfrm>
        </p:grpSpPr>
        <p:sp>
          <p:nvSpPr>
            <p:cNvPr id="24"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5"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6"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 name="グループ化 2"/>
          <p:cNvGrpSpPr/>
          <p:nvPr userDrawn="1"/>
        </p:nvGrpSpPr>
        <p:grpSpPr>
          <a:xfrm>
            <a:off x="-102316" y="261144"/>
            <a:ext cx="80962" cy="6386787"/>
            <a:chOff x="-102316" y="261144"/>
            <a:chExt cx="80962" cy="6386787"/>
          </a:xfrm>
        </p:grpSpPr>
        <p:sp>
          <p:nvSpPr>
            <p:cNvPr id="37" name="Line 243"/>
            <p:cNvSpPr>
              <a:spLocks noChangeShapeType="1"/>
            </p:cNvSpPr>
            <p:nvPr userDrawn="1"/>
          </p:nvSpPr>
          <p:spPr bwMode="auto">
            <a:xfrm>
              <a:off x="-102316" y="72864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38" name="Line 244"/>
            <p:cNvSpPr>
              <a:spLocks noChangeShapeType="1"/>
            </p:cNvSpPr>
            <p:nvPr userDrawn="1"/>
          </p:nvSpPr>
          <p:spPr bwMode="auto">
            <a:xfrm>
              <a:off x="-102316" y="123344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39" name="Line 246"/>
            <p:cNvSpPr>
              <a:spLocks noChangeShapeType="1"/>
            </p:cNvSpPr>
            <p:nvPr userDrawn="1"/>
          </p:nvSpPr>
          <p:spPr bwMode="auto">
            <a:xfrm>
              <a:off x="-102316" y="376340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7"/>
            <p:cNvSpPr>
              <a:spLocks noChangeShapeType="1"/>
            </p:cNvSpPr>
            <p:nvPr userDrawn="1"/>
          </p:nvSpPr>
          <p:spPr bwMode="auto">
            <a:xfrm>
              <a:off x="-102316" y="412942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8"/>
            <p:cNvSpPr>
              <a:spLocks noChangeShapeType="1"/>
            </p:cNvSpPr>
            <p:nvPr userDrawn="1"/>
          </p:nvSpPr>
          <p:spPr bwMode="auto">
            <a:xfrm>
              <a:off x="-102316" y="623570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9"/>
            <p:cNvSpPr>
              <a:spLocks noChangeShapeType="1"/>
            </p:cNvSpPr>
            <p:nvPr userDrawn="1"/>
          </p:nvSpPr>
          <p:spPr bwMode="auto">
            <a:xfrm>
              <a:off x="-102316" y="643493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110"/>
            <p:cNvSpPr>
              <a:spLocks noChangeShapeType="1"/>
            </p:cNvSpPr>
            <p:nvPr userDrawn="1"/>
          </p:nvSpPr>
          <p:spPr bwMode="auto">
            <a:xfrm>
              <a:off x="-102316" y="26114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110"/>
            <p:cNvSpPr>
              <a:spLocks noChangeShapeType="1"/>
            </p:cNvSpPr>
            <p:nvPr userDrawn="1"/>
          </p:nvSpPr>
          <p:spPr bwMode="auto">
            <a:xfrm>
              <a:off x="-102316" y="102631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2"/>
            <p:cNvSpPr>
              <a:spLocks noChangeShapeType="1"/>
            </p:cNvSpPr>
            <p:nvPr userDrawn="1"/>
          </p:nvSpPr>
          <p:spPr bwMode="auto">
            <a:xfrm>
              <a:off x="-102316" y="34949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0"/>
            <p:cNvSpPr>
              <a:spLocks noChangeShapeType="1"/>
            </p:cNvSpPr>
            <p:nvPr userDrawn="1"/>
          </p:nvSpPr>
          <p:spPr bwMode="auto">
            <a:xfrm>
              <a:off x="-102316" y="90855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244"/>
            <p:cNvSpPr>
              <a:spLocks noChangeShapeType="1"/>
            </p:cNvSpPr>
            <p:nvPr userDrawn="1"/>
          </p:nvSpPr>
          <p:spPr bwMode="auto">
            <a:xfrm>
              <a:off x="-102316" y="139233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112"/>
            <p:cNvSpPr>
              <a:spLocks noChangeShapeType="1"/>
            </p:cNvSpPr>
            <p:nvPr userDrawn="1"/>
          </p:nvSpPr>
          <p:spPr bwMode="auto">
            <a:xfrm>
              <a:off x="-102316" y="2266423"/>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112"/>
            <p:cNvSpPr>
              <a:spLocks noChangeShapeType="1"/>
            </p:cNvSpPr>
            <p:nvPr userDrawn="1"/>
          </p:nvSpPr>
          <p:spPr bwMode="auto">
            <a:xfrm>
              <a:off x="-102316" y="190278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246"/>
            <p:cNvSpPr>
              <a:spLocks noChangeShapeType="1"/>
            </p:cNvSpPr>
            <p:nvPr userDrawn="1"/>
          </p:nvSpPr>
          <p:spPr bwMode="auto">
            <a:xfrm>
              <a:off x="-102316" y="38822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247"/>
            <p:cNvSpPr>
              <a:spLocks noChangeShapeType="1"/>
            </p:cNvSpPr>
            <p:nvPr userDrawn="1"/>
          </p:nvSpPr>
          <p:spPr bwMode="auto">
            <a:xfrm>
              <a:off x="-102316" y="42575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7"/>
            <p:cNvSpPr>
              <a:spLocks noChangeShapeType="1"/>
            </p:cNvSpPr>
            <p:nvPr userDrawn="1"/>
          </p:nvSpPr>
          <p:spPr bwMode="auto">
            <a:xfrm>
              <a:off x="-102316" y="46188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249"/>
            <p:cNvSpPr>
              <a:spLocks noChangeShapeType="1"/>
            </p:cNvSpPr>
            <p:nvPr userDrawn="1"/>
          </p:nvSpPr>
          <p:spPr bwMode="auto">
            <a:xfrm>
              <a:off x="-102316" y="66479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74" name="グループ化 73"/>
          <p:cNvGrpSpPr/>
          <p:nvPr userDrawn="1"/>
        </p:nvGrpSpPr>
        <p:grpSpPr>
          <a:xfrm>
            <a:off x="9926639" y="261144"/>
            <a:ext cx="80962" cy="6386787"/>
            <a:chOff x="-102316" y="261144"/>
            <a:chExt cx="80962" cy="6386787"/>
          </a:xfrm>
        </p:grpSpPr>
        <p:sp>
          <p:nvSpPr>
            <p:cNvPr id="75" name="Line 243"/>
            <p:cNvSpPr>
              <a:spLocks noChangeShapeType="1"/>
            </p:cNvSpPr>
            <p:nvPr userDrawn="1"/>
          </p:nvSpPr>
          <p:spPr bwMode="auto">
            <a:xfrm>
              <a:off x="-102316" y="72864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6" name="Line 244"/>
            <p:cNvSpPr>
              <a:spLocks noChangeShapeType="1"/>
            </p:cNvSpPr>
            <p:nvPr userDrawn="1"/>
          </p:nvSpPr>
          <p:spPr bwMode="auto">
            <a:xfrm>
              <a:off x="-102316" y="123344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7" name="Line 246"/>
            <p:cNvSpPr>
              <a:spLocks noChangeShapeType="1"/>
            </p:cNvSpPr>
            <p:nvPr userDrawn="1"/>
          </p:nvSpPr>
          <p:spPr bwMode="auto">
            <a:xfrm>
              <a:off x="-102316" y="3763407"/>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8" name="Line 247"/>
            <p:cNvSpPr>
              <a:spLocks noChangeShapeType="1"/>
            </p:cNvSpPr>
            <p:nvPr userDrawn="1"/>
          </p:nvSpPr>
          <p:spPr bwMode="auto">
            <a:xfrm>
              <a:off x="-102316" y="412942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9" name="Line 248"/>
            <p:cNvSpPr>
              <a:spLocks noChangeShapeType="1"/>
            </p:cNvSpPr>
            <p:nvPr userDrawn="1"/>
          </p:nvSpPr>
          <p:spPr bwMode="auto">
            <a:xfrm>
              <a:off x="-102316" y="6235700"/>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0" name="Line 249"/>
            <p:cNvSpPr>
              <a:spLocks noChangeShapeType="1"/>
            </p:cNvSpPr>
            <p:nvPr userDrawn="1"/>
          </p:nvSpPr>
          <p:spPr bwMode="auto">
            <a:xfrm>
              <a:off x="-102316" y="6434932"/>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1" name="Line 110"/>
            <p:cNvSpPr>
              <a:spLocks noChangeShapeType="1"/>
            </p:cNvSpPr>
            <p:nvPr userDrawn="1"/>
          </p:nvSpPr>
          <p:spPr bwMode="auto">
            <a:xfrm>
              <a:off x="-102316" y="26114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2" name="Line 110"/>
            <p:cNvSpPr>
              <a:spLocks noChangeShapeType="1"/>
            </p:cNvSpPr>
            <p:nvPr userDrawn="1"/>
          </p:nvSpPr>
          <p:spPr bwMode="auto">
            <a:xfrm>
              <a:off x="-102316" y="102631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3" name="Line 112"/>
            <p:cNvSpPr>
              <a:spLocks noChangeShapeType="1"/>
            </p:cNvSpPr>
            <p:nvPr userDrawn="1"/>
          </p:nvSpPr>
          <p:spPr bwMode="auto">
            <a:xfrm>
              <a:off x="-102316" y="34949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4" name="Line 110"/>
            <p:cNvSpPr>
              <a:spLocks noChangeShapeType="1"/>
            </p:cNvSpPr>
            <p:nvPr userDrawn="1"/>
          </p:nvSpPr>
          <p:spPr bwMode="auto">
            <a:xfrm>
              <a:off x="-102316" y="90855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5" name="Line 244"/>
            <p:cNvSpPr>
              <a:spLocks noChangeShapeType="1"/>
            </p:cNvSpPr>
            <p:nvPr userDrawn="1"/>
          </p:nvSpPr>
          <p:spPr bwMode="auto">
            <a:xfrm>
              <a:off x="-102316" y="1392334"/>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6" name="Line 112"/>
            <p:cNvSpPr>
              <a:spLocks noChangeShapeType="1"/>
            </p:cNvSpPr>
            <p:nvPr userDrawn="1"/>
          </p:nvSpPr>
          <p:spPr bwMode="auto">
            <a:xfrm>
              <a:off x="-102316" y="2266423"/>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7" name="Line 112"/>
            <p:cNvSpPr>
              <a:spLocks noChangeShapeType="1"/>
            </p:cNvSpPr>
            <p:nvPr userDrawn="1"/>
          </p:nvSpPr>
          <p:spPr bwMode="auto">
            <a:xfrm>
              <a:off x="-102316" y="1902789"/>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8" name="Line 246"/>
            <p:cNvSpPr>
              <a:spLocks noChangeShapeType="1"/>
            </p:cNvSpPr>
            <p:nvPr userDrawn="1"/>
          </p:nvSpPr>
          <p:spPr bwMode="auto">
            <a:xfrm>
              <a:off x="-102316" y="38822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89" name="Line 247"/>
            <p:cNvSpPr>
              <a:spLocks noChangeShapeType="1"/>
            </p:cNvSpPr>
            <p:nvPr userDrawn="1"/>
          </p:nvSpPr>
          <p:spPr bwMode="auto">
            <a:xfrm>
              <a:off x="-102316" y="4257578"/>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0" name="Line 247"/>
            <p:cNvSpPr>
              <a:spLocks noChangeShapeType="1"/>
            </p:cNvSpPr>
            <p:nvPr userDrawn="1"/>
          </p:nvSpPr>
          <p:spPr bwMode="auto">
            <a:xfrm>
              <a:off x="-102316" y="46188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1" name="Line 249"/>
            <p:cNvSpPr>
              <a:spLocks noChangeShapeType="1"/>
            </p:cNvSpPr>
            <p:nvPr userDrawn="1"/>
          </p:nvSpPr>
          <p:spPr bwMode="auto">
            <a:xfrm>
              <a:off x="-102316" y="6647931"/>
              <a:ext cx="80962"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3718027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裏表紙 大規模会場講演用">
    <p:spTree>
      <p:nvGrpSpPr>
        <p:cNvPr id="1" name=""/>
        <p:cNvGrpSpPr/>
        <p:nvPr/>
      </p:nvGrpSpPr>
      <p:grpSpPr>
        <a:xfrm>
          <a:off x="0" y="0"/>
          <a:ext cx="0" cy="0"/>
          <a:chOff x="0" y="0"/>
          <a:chExt cx="0" cy="0"/>
        </a:xfrm>
      </p:grpSpPr>
      <p:sp>
        <p:nvSpPr>
          <p:cNvPr id="5" name="Rectangle 4"/>
          <p:cNvSpPr/>
          <p:nvPr userDrawn="1"/>
        </p:nvSpPr>
        <p:spPr>
          <a:xfrm>
            <a:off x="1" y="1"/>
            <a:ext cx="9498012" cy="5622924"/>
          </a:xfrm>
          <a:prstGeom prst="rect">
            <a:avLst/>
          </a:prstGeom>
          <a:gradFill flip="none" rotWithShape="0">
            <a:gsLst>
              <a:gs pos="100000">
                <a:srgbClr val="820000"/>
              </a:gs>
              <a:gs pos="0">
                <a:schemeClr val="bg2"/>
              </a:gs>
              <a:gs pos="38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330"/>
            <a:endParaRPr lang="en-US" sz="2000">
              <a:solidFill>
                <a:prstClr val="white"/>
              </a:solidFill>
            </a:endParaRPr>
          </a:p>
        </p:txBody>
      </p:sp>
      <p:sp>
        <p:nvSpPr>
          <p:cNvPr id="2" name="Title 1"/>
          <p:cNvSpPr>
            <a:spLocks noGrp="1"/>
          </p:cNvSpPr>
          <p:nvPr>
            <p:ph type="title"/>
          </p:nvPr>
        </p:nvSpPr>
        <p:spPr bwMode="white">
          <a:xfrm>
            <a:off x="414000" y="2054830"/>
            <a:ext cx="6769099" cy="1931021"/>
          </a:xfrm>
        </p:spPr>
        <p:txBody>
          <a:bodyPr lIns="0" rIns="0" anchor="t"/>
          <a:lstStyle>
            <a:lvl1pPr>
              <a:lnSpc>
                <a:spcPct val="100000"/>
              </a:lnSpc>
              <a:spcBef>
                <a:spcPct val="0"/>
              </a:spcBef>
              <a:spcAft>
                <a:spcPct val="0"/>
              </a:spcAft>
              <a:defRPr sz="2000" baseline="0">
                <a:solidFill>
                  <a:schemeClr val="bg1"/>
                </a:solidFill>
              </a:defRPr>
            </a:lvl1pPr>
          </a:lstStyle>
          <a:p>
            <a:r>
              <a:rPr lang="ja-JP" altLang="en-US"/>
              <a:t>マスター タイトルの書式設定</a:t>
            </a:r>
            <a:endParaRPr lang="en-US" dirty="0"/>
          </a:p>
        </p:txBody>
      </p:sp>
      <p:sp>
        <p:nvSpPr>
          <p:cNvPr id="8" name="テキスト ボックス 7"/>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Back Cover L</a:t>
            </a:r>
            <a:endParaRPr kumimoji="1" lang="ja-JP" altLang="en-US" sz="600" baseline="0" dirty="0"/>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sp>
        <p:nvSpPr>
          <p:cNvPr id="11" name="Line 112"/>
          <p:cNvSpPr>
            <a:spLocks noChangeShapeType="1"/>
          </p:cNvSpPr>
          <p:nvPr userDrawn="1"/>
        </p:nvSpPr>
        <p:spPr bwMode="auto">
          <a:xfrm>
            <a:off x="-105884" y="398585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2" name="Line 112"/>
          <p:cNvSpPr>
            <a:spLocks noChangeShapeType="1"/>
          </p:cNvSpPr>
          <p:nvPr userDrawn="1"/>
        </p:nvSpPr>
        <p:spPr bwMode="auto">
          <a:xfrm>
            <a:off x="-105884" y="205483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3" name="正方形/長方形 12"/>
          <p:cNvSpPr/>
          <p:nvPr userDrawn="1"/>
        </p:nvSpPr>
        <p:spPr>
          <a:xfrm>
            <a:off x="349111" y="6435725"/>
            <a:ext cx="295681" cy="295681"/>
          </a:xfrm>
          <a:prstGeom prst="rect">
            <a:avLst/>
          </a:prstGeom>
          <a:solidFill>
            <a:srgbClr val="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E8CD7F"/>
                </a:solidFill>
                <a:prstDash val="solid"/>
                <a:round/>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endParaRPr kumimoji="1" lang="ja-JP" altLang="en-US" sz="1000">
              <a:solidFill>
                <a:srgbClr val="000000"/>
              </a:solidFill>
            </a:endParaRPr>
          </a:p>
        </p:txBody>
      </p:sp>
    </p:spTree>
    <p:extLst>
      <p:ext uri="{BB962C8B-B14F-4D97-AF65-F5344CB8AC3E}">
        <p14:creationId xmlns:p14="http://schemas.microsoft.com/office/powerpoint/2010/main" val="311387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表紙 2～3行">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24512" y="1763062"/>
            <a:ext cx="4968688" cy="1449914"/>
          </a:xfrm>
          <a:prstGeom prst="rect">
            <a:avLst/>
          </a:prstGeom>
        </p:spPr>
        <p:txBody>
          <a:bodyPr anchor="t"/>
          <a:lstStyle>
            <a:lvl1pPr>
              <a:lnSpc>
                <a:spcPct val="110000"/>
              </a:lnSpc>
              <a:defRPr sz="2600" baseline="0">
                <a:solidFill>
                  <a:schemeClr val="tx1"/>
                </a:solidFill>
              </a:defRPr>
            </a:lvl1pPr>
          </a:lstStyle>
          <a:p>
            <a:r>
              <a:rPr lang="ja-JP" altLang="en-US" dirty="0"/>
              <a:t>タイトル </a:t>
            </a:r>
            <a:r>
              <a:rPr lang="en-US" altLang="ja-JP" dirty="0"/>
              <a:t>MSP</a:t>
            </a:r>
            <a:r>
              <a:rPr lang="ja-JP" altLang="en-US" dirty="0"/>
              <a:t>ゴシック </a:t>
            </a:r>
            <a:r>
              <a:rPr lang="en-US" altLang="ja-JP" dirty="0"/>
              <a:t>26pt</a:t>
            </a:r>
            <a:br>
              <a:rPr lang="en-US" altLang="ja-JP" dirty="0"/>
            </a:br>
            <a:r>
              <a:rPr lang="en-US" altLang="ja-JP" dirty="0"/>
              <a:t>Title Arial Regular 26pt</a:t>
            </a:r>
            <a:br>
              <a:rPr lang="en-US" altLang="ja-JP" dirty="0"/>
            </a:br>
            <a:r>
              <a:rPr lang="en-US" altLang="ja-JP" dirty="0"/>
              <a:t>2</a:t>
            </a:r>
            <a:r>
              <a:rPr lang="ja-JP" altLang="en-US" dirty="0"/>
              <a:t>～</a:t>
            </a:r>
            <a:r>
              <a:rPr lang="en-US" altLang="ja-JP" dirty="0"/>
              <a:t>3</a:t>
            </a:r>
            <a:r>
              <a:rPr lang="ja-JP" altLang="en-US" dirty="0"/>
              <a:t>行まで</a:t>
            </a:r>
            <a:endParaRPr lang="en-US" dirty="0"/>
          </a:p>
        </p:txBody>
      </p:sp>
      <p:sp>
        <p:nvSpPr>
          <p:cNvPr id="13" name="正方形/長方形 7"/>
          <p:cNvSpPr/>
          <p:nvPr userDrawn="1"/>
        </p:nvSpPr>
        <p:spPr>
          <a:xfrm>
            <a:off x="415925" y="1818003"/>
            <a:ext cx="9490076" cy="1213200"/>
          </a:xfrm>
          <a:custGeom>
            <a:avLst/>
            <a:gdLst/>
            <a:ahLst/>
            <a:cxnLst/>
            <a:rect l="l" t="t" r="r" b="b"/>
            <a:pathLst>
              <a:path w="8688360" h="1213200">
                <a:moveTo>
                  <a:pt x="5639998" y="0"/>
                </a:moveTo>
                <a:lnTo>
                  <a:pt x="8688360" y="0"/>
                </a:lnTo>
                <a:lnTo>
                  <a:pt x="8688360" y="1213200"/>
                </a:lnTo>
                <a:lnTo>
                  <a:pt x="5639998" y="1213200"/>
                </a:lnTo>
                <a:cubicBezTo>
                  <a:pt x="5691031" y="1019406"/>
                  <a:pt x="5716561" y="815984"/>
                  <a:pt x="5716561" y="606600"/>
                </a:cubicBezTo>
                <a:cubicBezTo>
                  <a:pt x="5716561" y="397216"/>
                  <a:pt x="5691031" y="193794"/>
                  <a:pt x="5639998" y="0"/>
                </a:cubicBezTo>
                <a:close/>
                <a:moveTo>
                  <a:pt x="0" y="0"/>
                </a:moveTo>
                <a:lnTo>
                  <a:pt x="751780" y="0"/>
                </a:lnTo>
                <a:cubicBezTo>
                  <a:pt x="700747" y="193794"/>
                  <a:pt x="675217" y="397216"/>
                  <a:pt x="675217" y="606600"/>
                </a:cubicBezTo>
                <a:cubicBezTo>
                  <a:pt x="675217" y="815984"/>
                  <a:pt x="700747" y="1019406"/>
                  <a:pt x="751780" y="1213200"/>
                </a:cubicBezTo>
                <a:lnTo>
                  <a:pt x="0" y="1213200"/>
                </a:lnTo>
                <a:close/>
              </a:path>
            </a:pathLst>
          </a:custGeom>
          <a:gradFill flip="none" rotWithShape="1">
            <a:gsLst>
              <a:gs pos="62000">
                <a:schemeClr val="bg2"/>
              </a:gs>
              <a:gs pos="0">
                <a:srgbClr val="820000"/>
              </a:gs>
              <a:gs pos="100000">
                <a:srgbClr val="E600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defTabSz="495265"/>
            <a:endParaRPr kumimoji="1" lang="ja-JP" altLang="en-US" sz="2000">
              <a:solidFill>
                <a:srgbClr val="FFFFFF"/>
              </a:solidFill>
            </a:endParaRPr>
          </a:p>
        </p:txBody>
      </p:sp>
      <p:sp>
        <p:nvSpPr>
          <p:cNvPr id="8" name="テキスト プレースホルダー 3"/>
          <p:cNvSpPr>
            <a:spLocks noGrp="1"/>
          </p:cNvSpPr>
          <p:nvPr>
            <p:ph type="body" sz="quarter" idx="13" hasCustomPrompt="1"/>
          </p:nvPr>
        </p:nvSpPr>
        <p:spPr>
          <a:xfrm>
            <a:off x="1424513" y="3282358"/>
            <a:ext cx="4607991" cy="877664"/>
          </a:xfrm>
          <a:prstGeom prst="rect">
            <a:avLst/>
          </a:prstGeom>
        </p:spPr>
        <p:txBody>
          <a:bodyPr vert="horz" lIns="54000" tIns="0" rIns="54000" bIns="0" rtlCol="0">
            <a:noAutofit/>
          </a:bodyPr>
          <a:lstStyle>
            <a:lvl1pPr>
              <a:spcAft>
                <a:spcPts val="0"/>
              </a:spcAft>
              <a:defRPr lang="ja-JP" altLang="en-US" sz="1200" b="1" i="0" cap="none" baseline="0" dirty="0" smtClean="0">
                <a:latin typeface="+mn-lt"/>
                <a:ea typeface="+mn-ea"/>
                <a:cs typeface="+mn-cs"/>
              </a:defRPr>
            </a:lvl1pPr>
          </a:lstStyle>
          <a:p>
            <a:r>
              <a:rPr lang="ja-JP" altLang="en-US" dirty="0"/>
              <a:t>サブタイトル </a:t>
            </a:r>
            <a:r>
              <a:rPr lang="en-US" altLang="ja-JP" dirty="0"/>
              <a:t>MSP</a:t>
            </a:r>
            <a:r>
              <a:rPr lang="ja-JP" altLang="en-US" dirty="0"/>
              <a:t>ゴシック＋</a:t>
            </a:r>
            <a:r>
              <a:rPr lang="en-US" altLang="ja-JP" dirty="0"/>
              <a:t>Arial Bold 12pt</a:t>
            </a:r>
          </a:p>
          <a:p>
            <a:r>
              <a:rPr lang="ja-JP" altLang="en-US" dirty="0"/>
              <a:t>□□□□年□□月□□日</a:t>
            </a:r>
            <a:endParaRPr lang="en-US" altLang="ja-JP" dirty="0"/>
          </a:p>
          <a:p>
            <a:r>
              <a:rPr lang="ja-JP" altLang="en-US" dirty="0"/>
              <a:t>部署名</a:t>
            </a:r>
            <a:endParaRPr kumimoji="1" lang="ja-JP" altLang="en-US" dirty="0"/>
          </a:p>
        </p:txBody>
      </p:sp>
      <p:sp>
        <p:nvSpPr>
          <p:cNvPr id="7" name="テキスト プレースホルダー 10"/>
          <p:cNvSpPr>
            <a:spLocks noGrp="1"/>
          </p:cNvSpPr>
          <p:nvPr>
            <p:ph type="body" sz="quarter" idx="12" hasCustomPrompt="1"/>
          </p:nvPr>
        </p:nvSpPr>
        <p:spPr>
          <a:xfrm>
            <a:off x="414000" y="350015"/>
            <a:ext cx="5237034" cy="687988"/>
          </a:xfrm>
          <a:prstGeom prst="rect">
            <a:avLst/>
          </a:prstGeom>
          <a:noFill/>
        </p:spPr>
        <p:txBody>
          <a:bodyPr wrap="square" lIns="0" tIns="0" rIns="0" bIns="0" rtlCol="0" anchor="t">
            <a:normAutofit/>
          </a:bodyPr>
          <a:lstStyle>
            <a:lvl1pPr>
              <a:lnSpc>
                <a:spcPct val="100000"/>
              </a:lnSpc>
              <a:defRPr lang="ja-JP" altLang="en-US" sz="2000" b="0" smtClean="0">
                <a:latin typeface="Arial" panose="020B0604020202020204" pitchFamily="34" charset="0"/>
                <a:ea typeface="ＭＳ Ｐゴシック" panose="020B0600070205080204" pitchFamily="50" charset="-128"/>
                <a:cs typeface="Arial" panose="020B0604020202020204" pitchFamily="34" charset="0"/>
              </a:defRPr>
            </a:lvl1pPr>
            <a:lvl2pPr>
              <a:defRPr lang="ja-JP" altLang="en-US" sz="2000" b="0" smtClean="0"/>
            </a:lvl2pPr>
            <a:lvl3pPr>
              <a:defRPr lang="ja-JP" altLang="en-US" sz="2000" b="0" smtClean="0"/>
            </a:lvl3pPr>
            <a:lvl4pPr>
              <a:defRPr lang="ja-JP" altLang="en-US" sz="2000" b="0" smtClean="0"/>
            </a:lvl4pPr>
            <a:lvl5pPr>
              <a:defRPr lang="ja-JP" altLang="en-US" sz="2000" b="0"/>
            </a:lvl5pPr>
          </a:lstStyle>
          <a:p>
            <a:r>
              <a:rPr lang="ja-JP" altLang="en-US" dirty="0"/>
              <a:t>クライアント名 </a:t>
            </a:r>
            <a:r>
              <a:rPr lang="en-US" altLang="ja-JP" dirty="0"/>
              <a:t>MSP</a:t>
            </a:r>
            <a:r>
              <a:rPr lang="ja-JP" altLang="en-US" dirty="0"/>
              <a:t>ゴシック </a:t>
            </a:r>
            <a:r>
              <a:rPr lang="en-US" altLang="ja-JP" dirty="0"/>
              <a:t>20pt</a:t>
            </a:r>
          </a:p>
        </p:txBody>
      </p: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a:t>Cover 2</a:t>
            </a:r>
            <a:endParaRPr kumimoji="1" lang="ja-JP" altLang="en-US" sz="600" baseline="0" dirty="0"/>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05908" y="6134100"/>
            <a:ext cx="1448465" cy="3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グループ化 10"/>
          <p:cNvGrpSpPr/>
          <p:nvPr userDrawn="1"/>
        </p:nvGrpSpPr>
        <p:grpSpPr>
          <a:xfrm>
            <a:off x="1427495" y="-113318"/>
            <a:ext cx="4747260" cy="92724"/>
            <a:chOff x="1427495" y="-138636"/>
            <a:chExt cx="4747260" cy="92724"/>
          </a:xfrm>
        </p:grpSpPr>
        <p:sp>
          <p:nvSpPr>
            <p:cNvPr id="12" name="Line 236"/>
            <p:cNvSpPr>
              <a:spLocks noChangeShapeType="1"/>
            </p:cNvSpPr>
            <p:nvPr userDrawn="1"/>
          </p:nvSpPr>
          <p:spPr bwMode="auto">
            <a:xfrm>
              <a:off x="6030292"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4" name="Line 237"/>
            <p:cNvSpPr>
              <a:spLocks noChangeShapeType="1"/>
            </p:cNvSpPr>
            <p:nvPr userDrawn="1"/>
          </p:nvSpPr>
          <p:spPr bwMode="auto">
            <a:xfrm>
              <a:off x="6174755"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1427495" y="-13863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6" name="グループ化 15"/>
          <p:cNvGrpSpPr/>
          <p:nvPr userDrawn="1"/>
        </p:nvGrpSpPr>
        <p:grpSpPr>
          <a:xfrm>
            <a:off x="1427495" y="6878749"/>
            <a:ext cx="4747260" cy="92724"/>
            <a:chOff x="1427495" y="6879384"/>
            <a:chExt cx="4747260" cy="92724"/>
          </a:xfrm>
        </p:grpSpPr>
        <p:sp>
          <p:nvSpPr>
            <p:cNvPr id="17" name="Line 236"/>
            <p:cNvSpPr>
              <a:spLocks noChangeShapeType="1"/>
            </p:cNvSpPr>
            <p:nvPr userDrawn="1"/>
          </p:nvSpPr>
          <p:spPr bwMode="auto">
            <a:xfrm>
              <a:off x="6030292"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8" name="Line 237"/>
            <p:cNvSpPr>
              <a:spLocks noChangeShapeType="1"/>
            </p:cNvSpPr>
            <p:nvPr userDrawn="1"/>
          </p:nvSpPr>
          <p:spPr bwMode="auto">
            <a:xfrm>
              <a:off x="6174755"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9" name="Line 237"/>
            <p:cNvSpPr>
              <a:spLocks noChangeShapeType="1"/>
            </p:cNvSpPr>
            <p:nvPr userDrawn="1"/>
          </p:nvSpPr>
          <p:spPr bwMode="auto">
            <a:xfrm>
              <a:off x="1427495" y="688700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4" name="グループ化 3"/>
          <p:cNvGrpSpPr/>
          <p:nvPr userDrawn="1"/>
        </p:nvGrpSpPr>
        <p:grpSpPr>
          <a:xfrm>
            <a:off x="-105884" y="350838"/>
            <a:ext cx="80962" cy="3809184"/>
            <a:chOff x="-105884" y="350838"/>
            <a:chExt cx="80962" cy="3809184"/>
          </a:xfrm>
        </p:grpSpPr>
        <p:sp>
          <p:nvSpPr>
            <p:cNvPr id="21" name="Line 247"/>
            <p:cNvSpPr>
              <a:spLocks noChangeShapeType="1"/>
            </p:cNvSpPr>
            <p:nvPr userDrawn="1"/>
          </p:nvSpPr>
          <p:spPr bwMode="auto">
            <a:xfrm>
              <a:off x="-105884" y="416002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0"/>
            <p:cNvSpPr>
              <a:spLocks noChangeShapeType="1"/>
            </p:cNvSpPr>
            <p:nvPr userDrawn="1"/>
          </p:nvSpPr>
          <p:spPr bwMode="auto">
            <a:xfrm>
              <a:off x="-105884" y="1038003"/>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2"/>
            <p:cNvSpPr>
              <a:spLocks noChangeShapeType="1"/>
            </p:cNvSpPr>
            <p:nvPr userDrawn="1"/>
          </p:nvSpPr>
          <p:spPr bwMode="auto">
            <a:xfrm>
              <a:off x="-105884" y="3282358"/>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4" name="Line 112"/>
            <p:cNvSpPr>
              <a:spLocks noChangeShapeType="1"/>
            </p:cNvSpPr>
            <p:nvPr userDrawn="1"/>
          </p:nvSpPr>
          <p:spPr bwMode="auto">
            <a:xfrm>
              <a:off x="-105884" y="3212976"/>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5" name="Line 110"/>
            <p:cNvSpPr>
              <a:spLocks noChangeShapeType="1"/>
            </p:cNvSpPr>
            <p:nvPr userDrawn="1"/>
          </p:nvSpPr>
          <p:spPr bwMode="auto">
            <a:xfrm>
              <a:off x="-105884" y="350838"/>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6" name="Line 112"/>
            <p:cNvSpPr>
              <a:spLocks noChangeShapeType="1"/>
            </p:cNvSpPr>
            <p:nvPr userDrawn="1"/>
          </p:nvSpPr>
          <p:spPr bwMode="auto">
            <a:xfrm>
              <a:off x="-105884" y="176306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pic>
        <p:nvPicPr>
          <p:cNvPr id="27" name="Picture 3"/>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406400" y="6223000"/>
            <a:ext cx="3506608" cy="206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249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_Line 本文スライド">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3850"/>
            <a:ext cx="9075600" cy="379413"/>
          </a:xfrm>
        </p:spPr>
        <p:txBody>
          <a:bodyPr lIns="54000" anchor="ctr"/>
          <a:lstStyle>
            <a:lvl1pPr>
              <a:defRPr sz="2600" baseline="0">
                <a:solidFill>
                  <a:srgbClr val="000000"/>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タイトルの書式設定</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LINE</a:t>
            </a:r>
            <a:r>
              <a:rPr kumimoji="1" lang="ja-JP" altLang="en-US" sz="600" baseline="0" dirty="0"/>
              <a:t> 本文ページ</a:t>
            </a:r>
          </a:p>
        </p:txBody>
      </p:sp>
      <p:sp>
        <p:nvSpPr>
          <p:cNvPr id="6" name="テキスト プレースホルダー 5"/>
          <p:cNvSpPr>
            <a:spLocks noGrp="1"/>
          </p:cNvSpPr>
          <p:nvPr>
            <p:ph type="body" sz="quarter" idx="13"/>
          </p:nvPr>
        </p:nvSpPr>
        <p:spPr>
          <a:xfrm>
            <a:off x="414000" y="1028700"/>
            <a:ext cx="9075600" cy="355225"/>
          </a:xfrm>
        </p:spPr>
        <p:txBody>
          <a:bodyPr lIns="53975" tIns="53975" rIns="53975" bIns="53975">
            <a:spAutoFit/>
          </a:bodyPr>
          <a:lstStyle>
            <a:lvl1pPr>
              <a:spcBef>
                <a:spcPts val="400"/>
              </a:spcBef>
              <a:spcAft>
                <a:spcPts val="0"/>
              </a:spcAft>
              <a:defRPr sz="1600" b="1"/>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10" name="縦書きテキスト プレースホルダー 9"/>
          <p:cNvSpPr>
            <a:spLocks noGrp="1"/>
          </p:cNvSpPr>
          <p:nvPr>
            <p:ph type="body" orient="vert" sz="quarter" idx="15"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000000"/>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サブタイトル（使用しない場合は削除可）</a:t>
            </a:r>
          </a:p>
        </p:txBody>
      </p:sp>
    </p:spTree>
    <p:extLst>
      <p:ext uri="{BB962C8B-B14F-4D97-AF65-F5344CB8AC3E}">
        <p14:creationId xmlns:p14="http://schemas.microsoft.com/office/powerpoint/2010/main" val="935299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arge_Bar 本文スライド">
    <p:spTree>
      <p:nvGrpSpPr>
        <p:cNvPr id="1" name=""/>
        <p:cNvGrpSpPr/>
        <p:nvPr/>
      </p:nvGrpSpPr>
      <p:grpSpPr>
        <a:xfrm>
          <a:off x="0" y="0"/>
          <a:ext cx="0" cy="0"/>
          <a:chOff x="0" y="0"/>
          <a:chExt cx="0" cy="0"/>
        </a:xfrm>
      </p:grpSpPr>
      <p:sp>
        <p:nvSpPr>
          <p:cNvPr id="7" name="Rectangle 6"/>
          <p:cNvSpPr/>
          <p:nvPr userDrawn="1"/>
        </p:nvSpPr>
        <p:spPr bwMode="gray">
          <a:xfrm>
            <a:off x="-1" y="-1"/>
            <a:ext cx="9906001" cy="921600"/>
          </a:xfrm>
          <a:prstGeom prst="rect">
            <a:avLst/>
          </a:prstGeom>
          <a:gradFill flip="none" rotWithShape="1">
            <a:gsLst>
              <a:gs pos="0">
                <a:srgbClr val="820000"/>
              </a:gs>
              <a:gs pos="100000">
                <a:schemeClr val="bg2"/>
              </a:gs>
              <a:gs pos="62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endParaRPr lang="en-US"/>
          </a:p>
        </p:txBody>
      </p:sp>
      <p:sp>
        <p:nvSpPr>
          <p:cNvPr id="2" name="Title 1"/>
          <p:cNvSpPr>
            <a:spLocks noGrp="1"/>
          </p:cNvSpPr>
          <p:nvPr>
            <p:ph type="title" hasCustomPrompt="1"/>
          </p:nvPr>
        </p:nvSpPr>
        <p:spPr>
          <a:xfrm>
            <a:off x="414000" y="323850"/>
            <a:ext cx="9075600" cy="379413"/>
          </a:xfrm>
        </p:spPr>
        <p:txBody>
          <a:bodyPr lIns="54000" anchor="ctr"/>
          <a:lstStyle>
            <a:lvl1pPr>
              <a:defRPr sz="2600">
                <a:solidFill>
                  <a:schemeClr val="bg1"/>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タイトルの書式設定</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BAR</a:t>
            </a:r>
            <a:r>
              <a:rPr kumimoji="1" lang="ja-JP" altLang="en-US" sz="600" baseline="0" dirty="0"/>
              <a:t> 本文ページ</a:t>
            </a:r>
          </a:p>
        </p:txBody>
      </p:sp>
      <p:sp>
        <p:nvSpPr>
          <p:cNvPr id="6" name="テキスト プレースホルダー 5"/>
          <p:cNvSpPr>
            <a:spLocks noGrp="1"/>
          </p:cNvSpPr>
          <p:nvPr>
            <p:ph type="body" sz="quarter" idx="13"/>
          </p:nvPr>
        </p:nvSpPr>
        <p:spPr>
          <a:xfrm>
            <a:off x="414000" y="1028700"/>
            <a:ext cx="9075600" cy="355225"/>
          </a:xfrm>
        </p:spPr>
        <p:txBody>
          <a:bodyPr lIns="53975" tIns="53975" rIns="53975" bIns="53975">
            <a:spAutoFit/>
          </a:bodyPr>
          <a:lstStyle>
            <a:lvl1pPr>
              <a:spcBef>
                <a:spcPts val="400"/>
              </a:spcBef>
              <a:spcAft>
                <a:spcPts val="0"/>
              </a:spcAft>
              <a:defRPr sz="1600" b="1"/>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8" name="縦書きテキスト プレースホルダー 7"/>
          <p:cNvSpPr>
            <a:spLocks noGrp="1"/>
          </p:cNvSpPr>
          <p:nvPr>
            <p:ph type="body" orient="vert" sz="quarter" idx="14"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FFFFFF"/>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サブタイトルの書式設定</a:t>
            </a:r>
          </a:p>
        </p:txBody>
      </p:sp>
      <p:sp>
        <p:nvSpPr>
          <p:cNvPr id="9"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10"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grpSp>
        <p:nvGrpSpPr>
          <p:cNvPr id="12" name="Group 83"/>
          <p:cNvGrpSpPr/>
          <p:nvPr userDrawn="1">
            <p:custDataLst>
              <p:tags r:id="rId1"/>
            </p:custDataLst>
          </p:nvPr>
        </p:nvGrpSpPr>
        <p:grpSpPr>
          <a:xfrm>
            <a:off x="413544" y="6879384"/>
            <a:ext cx="9076531" cy="85104"/>
            <a:chOff x="413544" y="-261938"/>
            <a:chExt cx="9076531" cy="247650"/>
          </a:xfrm>
        </p:grpSpPr>
        <p:sp>
          <p:nvSpPr>
            <p:cNvPr id="13"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3"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4"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5" name="Group 83"/>
          <p:cNvGrpSpPr/>
          <p:nvPr userDrawn="1">
            <p:custDataLst>
              <p:tags r:id="rId2"/>
            </p:custDataLst>
          </p:nvPr>
        </p:nvGrpSpPr>
        <p:grpSpPr>
          <a:xfrm>
            <a:off x="413544" y="-105585"/>
            <a:ext cx="9074150" cy="85104"/>
            <a:chOff x="413544" y="-261938"/>
            <a:chExt cx="9074150" cy="247650"/>
          </a:xfrm>
        </p:grpSpPr>
        <p:sp>
          <p:nvSpPr>
            <p:cNvPr id="26"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6"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7"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8" name="Group 136"/>
          <p:cNvGrpSpPr/>
          <p:nvPr userDrawn="1">
            <p:custDataLst>
              <p:tags r:id="rId3"/>
            </p:custDataLst>
          </p:nvPr>
        </p:nvGrpSpPr>
        <p:grpSpPr>
          <a:xfrm>
            <a:off x="-102316" y="321469"/>
            <a:ext cx="80962" cy="6326462"/>
            <a:chOff x="9926638" y="321469"/>
            <a:chExt cx="282575" cy="6326462"/>
          </a:xfrm>
        </p:grpSpPr>
        <p:sp>
          <p:nvSpPr>
            <p:cNvPr id="39"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3"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5"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6"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57" name="Group 136"/>
          <p:cNvGrpSpPr/>
          <p:nvPr userDrawn="1">
            <p:custDataLst>
              <p:tags r:id="rId4"/>
            </p:custDataLst>
          </p:nvPr>
        </p:nvGrpSpPr>
        <p:grpSpPr>
          <a:xfrm>
            <a:off x="9926639" y="321469"/>
            <a:ext cx="80962" cy="6326462"/>
            <a:chOff x="9926638" y="321469"/>
            <a:chExt cx="282575" cy="6326462"/>
          </a:xfrm>
        </p:grpSpPr>
        <p:sp>
          <p:nvSpPr>
            <p:cNvPr id="58"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9"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0"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1"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2"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3"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4"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5"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6"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7"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8"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9"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0"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1"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2"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3"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4"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5"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4277931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表紙 3行以上">
    <p:spTree>
      <p:nvGrpSpPr>
        <p:cNvPr id="1" name=""/>
        <p:cNvGrpSpPr/>
        <p:nvPr/>
      </p:nvGrpSpPr>
      <p:grpSpPr>
        <a:xfrm>
          <a:off x="0" y="0"/>
          <a:ext cx="0" cy="0"/>
          <a:chOff x="0" y="0"/>
          <a:chExt cx="0" cy="0"/>
        </a:xfrm>
      </p:grpSpPr>
      <p:pic>
        <p:nvPicPr>
          <p:cNvPr id="8" name="Picture 7" descr="Cover2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701" y="1817688"/>
            <a:ext cx="9993701" cy="2340864"/>
          </a:xfrm>
          <a:prstGeom prst="rect">
            <a:avLst/>
          </a:prstGeom>
        </p:spPr>
      </p:pic>
      <p:sp>
        <p:nvSpPr>
          <p:cNvPr id="2" name="Title 1"/>
          <p:cNvSpPr>
            <a:spLocks noGrp="1"/>
          </p:cNvSpPr>
          <p:nvPr>
            <p:ph type="title" hasCustomPrompt="1"/>
          </p:nvPr>
        </p:nvSpPr>
        <p:spPr>
          <a:xfrm>
            <a:off x="1424512" y="1764002"/>
            <a:ext cx="5328738" cy="1520984"/>
          </a:xfrm>
          <a:prstGeom prst="rect">
            <a:avLst/>
          </a:prstGeom>
        </p:spPr>
        <p:txBody>
          <a:bodyPr anchor="t"/>
          <a:lstStyle>
            <a:lvl1pPr>
              <a:lnSpc>
                <a:spcPct val="110000"/>
              </a:lnSpc>
              <a:defRPr sz="2600"/>
            </a:lvl1pPr>
          </a:lstStyle>
          <a:p>
            <a:r>
              <a:rPr lang="ja-JP" altLang="en-US" dirty="0"/>
              <a:t>タイトル </a:t>
            </a:r>
            <a:r>
              <a:rPr lang="en-US" altLang="ja-JP" dirty="0"/>
              <a:t>MSP</a:t>
            </a:r>
            <a:r>
              <a:rPr lang="ja-JP" altLang="en-US" dirty="0"/>
              <a:t>ゴシック </a:t>
            </a:r>
            <a:r>
              <a:rPr lang="en-US" altLang="ja-JP" dirty="0"/>
              <a:t>26pt</a:t>
            </a:r>
            <a:br>
              <a:rPr lang="en-US" altLang="ja-JP" dirty="0"/>
            </a:br>
            <a:r>
              <a:rPr lang="en-US" altLang="ja-JP" dirty="0"/>
              <a:t>Title Arial Regular 26pt</a:t>
            </a:r>
            <a:br>
              <a:rPr lang="en-US" altLang="ja-JP" dirty="0"/>
            </a:br>
            <a:r>
              <a:rPr lang="en-US" altLang="ja-JP" dirty="0"/>
              <a:t>3</a:t>
            </a:r>
            <a:r>
              <a:rPr lang="ja-JP" altLang="en-US" dirty="0"/>
              <a:t>行以上</a:t>
            </a:r>
            <a:endParaRPr lang="en-US" dirty="0"/>
          </a:p>
        </p:txBody>
      </p:sp>
      <p:sp>
        <p:nvSpPr>
          <p:cNvPr id="10" name="テキスト プレースホルダー 3"/>
          <p:cNvSpPr>
            <a:spLocks noGrp="1"/>
          </p:cNvSpPr>
          <p:nvPr>
            <p:ph type="body" sz="quarter" idx="13" hasCustomPrompt="1"/>
          </p:nvPr>
        </p:nvSpPr>
        <p:spPr>
          <a:xfrm>
            <a:off x="1424513" y="3545042"/>
            <a:ext cx="5328741" cy="658114"/>
          </a:xfrm>
          <a:prstGeom prst="rect">
            <a:avLst/>
          </a:prstGeom>
        </p:spPr>
        <p:txBody>
          <a:bodyPr vert="horz" lIns="54000" tIns="0" rIns="54000" bIns="0" rtlCol="0" anchor="t">
            <a:noAutofit/>
          </a:bodyPr>
          <a:lstStyle>
            <a:lvl1pPr>
              <a:spcAft>
                <a:spcPts val="0"/>
              </a:spcAft>
              <a:defRPr lang="ja-JP" altLang="en-US" sz="1200" b="1" i="0" cap="none" baseline="0" dirty="0" smtClean="0">
                <a:latin typeface="+mn-lt"/>
                <a:ea typeface="+mn-ea"/>
                <a:cs typeface="+mn-cs"/>
              </a:defRPr>
            </a:lvl1pPr>
          </a:lstStyle>
          <a:p>
            <a:r>
              <a:rPr lang="ja-JP" altLang="en-US" dirty="0"/>
              <a:t>サブタイトル </a:t>
            </a:r>
            <a:r>
              <a:rPr lang="en-US" altLang="ja-JP" dirty="0"/>
              <a:t>MSP</a:t>
            </a:r>
            <a:r>
              <a:rPr lang="ja-JP" altLang="en-US" dirty="0"/>
              <a:t>ゴシック＋</a:t>
            </a:r>
            <a:r>
              <a:rPr lang="en-US" altLang="ja-JP" dirty="0"/>
              <a:t>Arial Bold 12pt</a:t>
            </a:r>
          </a:p>
          <a:p>
            <a:r>
              <a:rPr lang="ja-JP" altLang="en-US" dirty="0"/>
              <a:t>□□□□年□□月□□日</a:t>
            </a:r>
            <a:endParaRPr lang="en-US" altLang="ja-JP" dirty="0"/>
          </a:p>
          <a:p>
            <a:r>
              <a:rPr lang="ja-JP" altLang="en-US" dirty="0"/>
              <a:t>部署名</a:t>
            </a:r>
            <a:endParaRPr kumimoji="1" lang="ja-JP" altLang="en-US" dirty="0"/>
          </a:p>
        </p:txBody>
      </p:sp>
      <p:sp>
        <p:nvSpPr>
          <p:cNvPr id="7" name="テキスト プレースホルダー 10"/>
          <p:cNvSpPr>
            <a:spLocks noGrp="1"/>
          </p:cNvSpPr>
          <p:nvPr>
            <p:ph type="body" sz="quarter" idx="12" hasCustomPrompt="1"/>
          </p:nvPr>
        </p:nvSpPr>
        <p:spPr>
          <a:xfrm>
            <a:off x="414000" y="350015"/>
            <a:ext cx="5237034" cy="687988"/>
          </a:xfrm>
          <a:prstGeom prst="rect">
            <a:avLst/>
          </a:prstGeom>
          <a:noFill/>
        </p:spPr>
        <p:txBody>
          <a:bodyPr wrap="square" lIns="0" tIns="0" rIns="0" bIns="0" rtlCol="0" anchor="t">
            <a:normAutofit/>
          </a:bodyPr>
          <a:lstStyle>
            <a:lvl1pPr>
              <a:lnSpc>
                <a:spcPct val="100000"/>
              </a:lnSpc>
              <a:defRPr lang="ja-JP" altLang="en-US" sz="2000" b="0" smtClean="0">
                <a:latin typeface="Arial" panose="020B0604020202020204" pitchFamily="34" charset="0"/>
                <a:ea typeface="ＭＳ Ｐゴシック" panose="020B0600070205080204" pitchFamily="50" charset="-128"/>
                <a:cs typeface="Arial" panose="020B0604020202020204" pitchFamily="34" charset="0"/>
              </a:defRPr>
            </a:lvl1pPr>
            <a:lvl2pPr>
              <a:defRPr lang="ja-JP" altLang="en-US" sz="2000" b="0" smtClean="0"/>
            </a:lvl2pPr>
            <a:lvl3pPr>
              <a:defRPr lang="ja-JP" altLang="en-US" sz="2000" b="0" smtClean="0"/>
            </a:lvl3pPr>
            <a:lvl4pPr>
              <a:defRPr lang="ja-JP" altLang="en-US" sz="2000" b="0" smtClean="0"/>
            </a:lvl4pPr>
            <a:lvl5pPr>
              <a:defRPr lang="ja-JP" altLang="en-US" sz="2000" b="0"/>
            </a:lvl5pPr>
          </a:lstStyle>
          <a:p>
            <a:r>
              <a:rPr lang="ja-JP" altLang="en-US" dirty="0"/>
              <a:t>クライアント名 </a:t>
            </a:r>
            <a:r>
              <a:rPr lang="en-US" altLang="ja-JP" dirty="0"/>
              <a:t>MSP</a:t>
            </a:r>
            <a:r>
              <a:rPr lang="ja-JP" altLang="en-US" dirty="0"/>
              <a:t>ゴシック </a:t>
            </a:r>
            <a:r>
              <a:rPr lang="en-US" altLang="ja-JP" dirty="0"/>
              <a:t>20pt</a:t>
            </a:r>
          </a:p>
        </p:txBody>
      </p: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a:t>Cover 3</a:t>
            </a:r>
            <a:endParaRPr kumimoji="1" lang="ja-JP" altLang="en-US" sz="600" baseline="0" dirty="0"/>
          </a:p>
        </p:txBody>
      </p:sp>
      <p:pic>
        <p:nvPicPr>
          <p:cNvPr id="9"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05908" y="6134100"/>
            <a:ext cx="1448465" cy="3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グループ化 11"/>
          <p:cNvGrpSpPr/>
          <p:nvPr userDrawn="1"/>
        </p:nvGrpSpPr>
        <p:grpSpPr>
          <a:xfrm>
            <a:off x="1427495" y="-113318"/>
            <a:ext cx="4747260" cy="92724"/>
            <a:chOff x="1427495" y="-138636"/>
            <a:chExt cx="4747260" cy="92724"/>
          </a:xfrm>
        </p:grpSpPr>
        <p:sp>
          <p:nvSpPr>
            <p:cNvPr id="13" name="Line 236"/>
            <p:cNvSpPr>
              <a:spLocks noChangeShapeType="1"/>
            </p:cNvSpPr>
            <p:nvPr userDrawn="1"/>
          </p:nvSpPr>
          <p:spPr bwMode="auto">
            <a:xfrm>
              <a:off x="6030292"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4" name="Line 237"/>
            <p:cNvSpPr>
              <a:spLocks noChangeShapeType="1"/>
            </p:cNvSpPr>
            <p:nvPr userDrawn="1"/>
          </p:nvSpPr>
          <p:spPr bwMode="auto">
            <a:xfrm>
              <a:off x="6174755"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1427495" y="-13863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6" name="グループ化 15"/>
          <p:cNvGrpSpPr/>
          <p:nvPr userDrawn="1"/>
        </p:nvGrpSpPr>
        <p:grpSpPr>
          <a:xfrm>
            <a:off x="1427495" y="6878749"/>
            <a:ext cx="4747260" cy="92724"/>
            <a:chOff x="1427495" y="6879384"/>
            <a:chExt cx="4747260" cy="92724"/>
          </a:xfrm>
        </p:grpSpPr>
        <p:sp>
          <p:nvSpPr>
            <p:cNvPr id="17" name="Line 236"/>
            <p:cNvSpPr>
              <a:spLocks noChangeShapeType="1"/>
            </p:cNvSpPr>
            <p:nvPr userDrawn="1"/>
          </p:nvSpPr>
          <p:spPr bwMode="auto">
            <a:xfrm>
              <a:off x="6030292"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8" name="Line 237"/>
            <p:cNvSpPr>
              <a:spLocks noChangeShapeType="1"/>
            </p:cNvSpPr>
            <p:nvPr userDrawn="1"/>
          </p:nvSpPr>
          <p:spPr bwMode="auto">
            <a:xfrm>
              <a:off x="6174755"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9" name="Line 237"/>
            <p:cNvSpPr>
              <a:spLocks noChangeShapeType="1"/>
            </p:cNvSpPr>
            <p:nvPr userDrawn="1"/>
          </p:nvSpPr>
          <p:spPr bwMode="auto">
            <a:xfrm>
              <a:off x="1427495" y="688700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3" name="グループ化 2"/>
          <p:cNvGrpSpPr/>
          <p:nvPr userDrawn="1"/>
        </p:nvGrpSpPr>
        <p:grpSpPr>
          <a:xfrm>
            <a:off x="-105884" y="350838"/>
            <a:ext cx="80962" cy="3809184"/>
            <a:chOff x="-105884" y="350838"/>
            <a:chExt cx="80962" cy="3809184"/>
          </a:xfrm>
        </p:grpSpPr>
        <p:sp>
          <p:nvSpPr>
            <p:cNvPr id="21" name="Line 247"/>
            <p:cNvSpPr>
              <a:spLocks noChangeShapeType="1"/>
            </p:cNvSpPr>
            <p:nvPr userDrawn="1"/>
          </p:nvSpPr>
          <p:spPr bwMode="auto">
            <a:xfrm>
              <a:off x="-105884" y="416002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0"/>
            <p:cNvSpPr>
              <a:spLocks noChangeShapeType="1"/>
            </p:cNvSpPr>
            <p:nvPr userDrawn="1"/>
          </p:nvSpPr>
          <p:spPr bwMode="auto">
            <a:xfrm>
              <a:off x="-105884" y="1038003"/>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2"/>
            <p:cNvSpPr>
              <a:spLocks noChangeShapeType="1"/>
            </p:cNvSpPr>
            <p:nvPr userDrawn="1"/>
          </p:nvSpPr>
          <p:spPr bwMode="auto">
            <a:xfrm>
              <a:off x="-105884" y="354504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4" name="Line 112"/>
            <p:cNvSpPr>
              <a:spLocks noChangeShapeType="1"/>
            </p:cNvSpPr>
            <p:nvPr userDrawn="1"/>
          </p:nvSpPr>
          <p:spPr bwMode="auto">
            <a:xfrm>
              <a:off x="-105884" y="3284986"/>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5" name="Line 110"/>
            <p:cNvSpPr>
              <a:spLocks noChangeShapeType="1"/>
            </p:cNvSpPr>
            <p:nvPr userDrawn="1"/>
          </p:nvSpPr>
          <p:spPr bwMode="auto">
            <a:xfrm>
              <a:off x="-105884" y="350838"/>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6" name="Line 112"/>
            <p:cNvSpPr>
              <a:spLocks noChangeShapeType="1"/>
            </p:cNvSpPr>
            <p:nvPr userDrawn="1"/>
          </p:nvSpPr>
          <p:spPr bwMode="auto">
            <a:xfrm>
              <a:off x="-105884" y="176400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pic>
        <p:nvPicPr>
          <p:cNvPr id="27" name="Picture 3"/>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406400" y="6223000"/>
            <a:ext cx="3506608" cy="206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057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英文 表紙 3行以上">
    <p:spTree>
      <p:nvGrpSpPr>
        <p:cNvPr id="1" name=""/>
        <p:cNvGrpSpPr/>
        <p:nvPr/>
      </p:nvGrpSpPr>
      <p:grpSpPr>
        <a:xfrm>
          <a:off x="0" y="0"/>
          <a:ext cx="0" cy="0"/>
          <a:chOff x="0" y="0"/>
          <a:chExt cx="0" cy="0"/>
        </a:xfrm>
      </p:grpSpPr>
      <p:pic>
        <p:nvPicPr>
          <p:cNvPr id="8" name="Picture 7" descr="Cover2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701" y="1817688"/>
            <a:ext cx="9993701" cy="2340864"/>
          </a:xfrm>
          <a:prstGeom prst="rect">
            <a:avLst/>
          </a:prstGeom>
        </p:spPr>
      </p:pic>
      <p:sp>
        <p:nvSpPr>
          <p:cNvPr id="2" name="Title 1"/>
          <p:cNvSpPr>
            <a:spLocks noGrp="1"/>
          </p:cNvSpPr>
          <p:nvPr>
            <p:ph type="title" hasCustomPrompt="1"/>
          </p:nvPr>
        </p:nvSpPr>
        <p:spPr>
          <a:xfrm>
            <a:off x="1424512" y="1764002"/>
            <a:ext cx="5328738" cy="1520984"/>
          </a:xfrm>
          <a:prstGeom prst="rect">
            <a:avLst/>
          </a:prstGeom>
        </p:spPr>
        <p:txBody>
          <a:bodyPr anchor="t"/>
          <a:lstStyle>
            <a:lvl1pPr>
              <a:lnSpc>
                <a:spcPct val="110000"/>
              </a:lnSpc>
              <a:defRPr sz="2600"/>
            </a:lvl1pPr>
          </a:lstStyle>
          <a:p>
            <a:r>
              <a:rPr lang="en-US" altLang="ja-JP" dirty="0"/>
              <a:t>Document title</a:t>
            </a:r>
            <a:br>
              <a:rPr lang="en-US" altLang="ja-JP" dirty="0"/>
            </a:br>
            <a:r>
              <a:rPr lang="en-US" altLang="ja-JP" dirty="0"/>
              <a:t>Arial Regular 26 pt.</a:t>
            </a:r>
            <a:br>
              <a:rPr lang="en-US" altLang="ja-JP" dirty="0"/>
            </a:br>
            <a:r>
              <a:rPr lang="en-US" altLang="ja-JP" dirty="0"/>
              <a:t>Third line</a:t>
            </a:r>
            <a:endParaRPr lang="en-US" dirty="0"/>
          </a:p>
        </p:txBody>
      </p:sp>
      <p:sp>
        <p:nvSpPr>
          <p:cNvPr id="10" name="テキスト プレースホルダー 3"/>
          <p:cNvSpPr>
            <a:spLocks noGrp="1"/>
          </p:cNvSpPr>
          <p:nvPr>
            <p:ph type="body" sz="quarter" idx="13" hasCustomPrompt="1"/>
          </p:nvPr>
        </p:nvSpPr>
        <p:spPr>
          <a:xfrm>
            <a:off x="1424513" y="3545042"/>
            <a:ext cx="5328741" cy="658114"/>
          </a:xfrm>
          <a:prstGeom prst="rect">
            <a:avLst/>
          </a:prstGeom>
        </p:spPr>
        <p:txBody>
          <a:bodyPr vert="horz" lIns="54000" tIns="0" rIns="54000" bIns="0" rtlCol="0" anchor="t">
            <a:noAutofit/>
          </a:bodyPr>
          <a:lstStyle>
            <a:lvl1pPr>
              <a:spcAft>
                <a:spcPts val="0"/>
              </a:spcAft>
              <a:defRPr lang="ja-JP" altLang="en-US" sz="1200" b="1" i="0" cap="none" baseline="0" dirty="0" smtClean="0">
                <a:latin typeface="+mn-lt"/>
                <a:ea typeface="+mn-ea"/>
                <a:cs typeface="+mn-cs"/>
              </a:defRPr>
            </a:lvl1pPr>
          </a:lstStyle>
          <a:p>
            <a:r>
              <a:rPr lang="en-US" altLang="ja-JP" dirty="0"/>
              <a:t>Document Subhead Arial Bold 12 pt.</a:t>
            </a:r>
          </a:p>
          <a:p>
            <a:r>
              <a:rPr lang="en-US" altLang="ja-JP" dirty="0"/>
              <a:t>Department</a:t>
            </a:r>
            <a:r>
              <a:rPr lang="ja-JP" altLang="en-US" dirty="0"/>
              <a:t> </a:t>
            </a:r>
            <a:r>
              <a:rPr lang="en-US" altLang="ja-JP" dirty="0"/>
              <a:t>Name</a:t>
            </a:r>
          </a:p>
          <a:p>
            <a:r>
              <a:rPr lang="en-US" altLang="ja-JP" dirty="0"/>
              <a:t>Day month year</a:t>
            </a:r>
          </a:p>
        </p:txBody>
      </p:sp>
      <p:sp>
        <p:nvSpPr>
          <p:cNvPr id="7" name="テキスト プレースホルダー 10"/>
          <p:cNvSpPr>
            <a:spLocks noGrp="1"/>
          </p:cNvSpPr>
          <p:nvPr>
            <p:ph type="body" sz="quarter" idx="12" hasCustomPrompt="1"/>
          </p:nvPr>
        </p:nvSpPr>
        <p:spPr>
          <a:xfrm>
            <a:off x="414000" y="350015"/>
            <a:ext cx="5237034" cy="687988"/>
          </a:xfrm>
          <a:prstGeom prst="rect">
            <a:avLst/>
          </a:prstGeom>
          <a:noFill/>
        </p:spPr>
        <p:txBody>
          <a:bodyPr wrap="square" lIns="0" tIns="0" rIns="0" bIns="0" rtlCol="0" anchor="t">
            <a:normAutofit/>
          </a:bodyPr>
          <a:lstStyle>
            <a:lvl1pPr>
              <a:lnSpc>
                <a:spcPct val="100000"/>
              </a:lnSpc>
              <a:defRPr lang="ja-JP" altLang="en-US" sz="2000" b="0" smtClean="0">
                <a:latin typeface="Arial" panose="020B0604020202020204" pitchFamily="34" charset="0"/>
                <a:ea typeface="ＭＳ Ｐゴシック" panose="020B0600070205080204" pitchFamily="50" charset="-128"/>
                <a:cs typeface="Arial" panose="020B0604020202020204" pitchFamily="34" charset="0"/>
              </a:defRPr>
            </a:lvl1pPr>
            <a:lvl2pPr>
              <a:defRPr lang="ja-JP" altLang="en-US" sz="2000" b="0" smtClean="0"/>
            </a:lvl2pPr>
            <a:lvl3pPr>
              <a:defRPr lang="ja-JP" altLang="en-US" sz="2000" b="0" smtClean="0"/>
            </a:lvl3pPr>
            <a:lvl4pPr>
              <a:defRPr lang="ja-JP" altLang="en-US" sz="2000" b="0" smtClean="0"/>
            </a:lvl4pPr>
            <a:lvl5pPr>
              <a:defRPr lang="ja-JP" altLang="en-US" sz="2000" b="0"/>
            </a:lvl5pPr>
          </a:lstStyle>
          <a:p>
            <a:r>
              <a:rPr lang="en-US" altLang="ja-JP" dirty="0"/>
              <a:t>Client name Arial Regular 20pt.</a:t>
            </a:r>
          </a:p>
        </p:txBody>
      </p: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ENG Cover 3</a:t>
            </a:r>
            <a:endParaRPr kumimoji="1" lang="ja-JP" altLang="en-US" sz="600" baseline="0" dirty="0"/>
          </a:p>
        </p:txBody>
      </p:sp>
      <p:pic>
        <p:nvPicPr>
          <p:cNvPr id="9"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05908" y="6134100"/>
            <a:ext cx="1448465" cy="336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グループ化 11"/>
          <p:cNvGrpSpPr/>
          <p:nvPr userDrawn="1"/>
        </p:nvGrpSpPr>
        <p:grpSpPr>
          <a:xfrm>
            <a:off x="1427495" y="-113318"/>
            <a:ext cx="4747260" cy="92724"/>
            <a:chOff x="1427495" y="-138636"/>
            <a:chExt cx="4747260" cy="92724"/>
          </a:xfrm>
        </p:grpSpPr>
        <p:sp>
          <p:nvSpPr>
            <p:cNvPr id="13" name="Line 236"/>
            <p:cNvSpPr>
              <a:spLocks noChangeShapeType="1"/>
            </p:cNvSpPr>
            <p:nvPr userDrawn="1"/>
          </p:nvSpPr>
          <p:spPr bwMode="auto">
            <a:xfrm>
              <a:off x="6030292"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4" name="Line 237"/>
            <p:cNvSpPr>
              <a:spLocks noChangeShapeType="1"/>
            </p:cNvSpPr>
            <p:nvPr userDrawn="1"/>
          </p:nvSpPr>
          <p:spPr bwMode="auto">
            <a:xfrm>
              <a:off x="6174755" y="-13101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5" name="Line 237"/>
            <p:cNvSpPr>
              <a:spLocks noChangeShapeType="1"/>
            </p:cNvSpPr>
            <p:nvPr userDrawn="1"/>
          </p:nvSpPr>
          <p:spPr bwMode="auto">
            <a:xfrm>
              <a:off x="1427495" y="-138636"/>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16" name="グループ化 15"/>
          <p:cNvGrpSpPr/>
          <p:nvPr userDrawn="1"/>
        </p:nvGrpSpPr>
        <p:grpSpPr>
          <a:xfrm>
            <a:off x="1427495" y="6878749"/>
            <a:ext cx="4747260" cy="92724"/>
            <a:chOff x="1427495" y="6879384"/>
            <a:chExt cx="4747260" cy="92724"/>
          </a:xfrm>
        </p:grpSpPr>
        <p:sp>
          <p:nvSpPr>
            <p:cNvPr id="17" name="Line 236"/>
            <p:cNvSpPr>
              <a:spLocks noChangeShapeType="1"/>
            </p:cNvSpPr>
            <p:nvPr userDrawn="1"/>
          </p:nvSpPr>
          <p:spPr bwMode="auto">
            <a:xfrm>
              <a:off x="6030292"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8" name="Line 237"/>
            <p:cNvSpPr>
              <a:spLocks noChangeShapeType="1"/>
            </p:cNvSpPr>
            <p:nvPr userDrawn="1"/>
          </p:nvSpPr>
          <p:spPr bwMode="auto">
            <a:xfrm>
              <a:off x="6174755" y="687938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sp>
          <p:nvSpPr>
            <p:cNvPr id="19" name="Line 237"/>
            <p:cNvSpPr>
              <a:spLocks noChangeShapeType="1"/>
            </p:cNvSpPr>
            <p:nvPr userDrawn="1"/>
          </p:nvSpPr>
          <p:spPr bwMode="auto">
            <a:xfrm>
              <a:off x="1427495" y="6887004"/>
              <a:ext cx="0" cy="85104"/>
            </a:xfrm>
            <a:prstGeom prst="line">
              <a:avLst/>
            </a:prstGeom>
            <a:noFill/>
            <a:ln w="6350" cap="rnd">
              <a:solidFill>
                <a:srgbClr val="F2A900"/>
              </a:solidFill>
              <a:round/>
              <a:headEnd/>
              <a:tailEnd/>
            </a:ln>
            <a:effectLst/>
          </p:spPr>
          <p:txBody>
            <a:bodyPr lIns="0" tIns="0" rIns="0" bIns="0">
              <a:spAutoFit/>
            </a:bodyPr>
            <a:lstStyle/>
            <a:p>
              <a:pPr lvl="0"/>
              <a:endParaRPr lang="ja-JP" altLang="en-US"/>
            </a:p>
          </p:txBody>
        </p:sp>
      </p:grpSp>
      <p:grpSp>
        <p:nvGrpSpPr>
          <p:cNvPr id="3" name="グループ化 2"/>
          <p:cNvGrpSpPr/>
          <p:nvPr userDrawn="1"/>
        </p:nvGrpSpPr>
        <p:grpSpPr>
          <a:xfrm>
            <a:off x="-105884" y="350838"/>
            <a:ext cx="80962" cy="3809184"/>
            <a:chOff x="-105884" y="350838"/>
            <a:chExt cx="80962" cy="3809184"/>
          </a:xfrm>
        </p:grpSpPr>
        <p:sp>
          <p:nvSpPr>
            <p:cNvPr id="21" name="Line 247"/>
            <p:cNvSpPr>
              <a:spLocks noChangeShapeType="1"/>
            </p:cNvSpPr>
            <p:nvPr userDrawn="1"/>
          </p:nvSpPr>
          <p:spPr bwMode="auto">
            <a:xfrm>
              <a:off x="-105884" y="416002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2" name="Line 110"/>
            <p:cNvSpPr>
              <a:spLocks noChangeShapeType="1"/>
            </p:cNvSpPr>
            <p:nvPr userDrawn="1"/>
          </p:nvSpPr>
          <p:spPr bwMode="auto">
            <a:xfrm>
              <a:off x="-105884" y="1038003"/>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3" name="Line 112"/>
            <p:cNvSpPr>
              <a:spLocks noChangeShapeType="1"/>
            </p:cNvSpPr>
            <p:nvPr userDrawn="1"/>
          </p:nvSpPr>
          <p:spPr bwMode="auto">
            <a:xfrm>
              <a:off x="-105884" y="354504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4" name="Line 112"/>
            <p:cNvSpPr>
              <a:spLocks noChangeShapeType="1"/>
            </p:cNvSpPr>
            <p:nvPr userDrawn="1"/>
          </p:nvSpPr>
          <p:spPr bwMode="auto">
            <a:xfrm>
              <a:off x="-105884" y="3284986"/>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5" name="Line 110"/>
            <p:cNvSpPr>
              <a:spLocks noChangeShapeType="1"/>
            </p:cNvSpPr>
            <p:nvPr userDrawn="1"/>
          </p:nvSpPr>
          <p:spPr bwMode="auto">
            <a:xfrm>
              <a:off x="-105884" y="350838"/>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26" name="Line 112"/>
            <p:cNvSpPr>
              <a:spLocks noChangeShapeType="1"/>
            </p:cNvSpPr>
            <p:nvPr userDrawn="1"/>
          </p:nvSpPr>
          <p:spPr bwMode="auto">
            <a:xfrm>
              <a:off x="-105884" y="1764002"/>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sp>
        <p:nvSpPr>
          <p:cNvPr id="27" name="テキスト ボックス 26"/>
          <p:cNvSpPr txBox="1"/>
          <p:nvPr userDrawn="1"/>
        </p:nvSpPr>
        <p:spPr bwMode="auto">
          <a:xfrm>
            <a:off x="414000" y="6202936"/>
            <a:ext cx="2520563" cy="230832"/>
          </a:xfrm>
          <a:prstGeom prst="rect">
            <a:avLst/>
          </a:prstGeom>
          <a:noFill/>
        </p:spPr>
        <p:txBody>
          <a:bodyPr wrap="square" lIns="0" tIns="0" rIns="0" bIns="0" rtlCol="0" anchor="b">
            <a:spAutoFit/>
          </a:bodyPr>
          <a:lstStyle/>
          <a:p>
            <a:r>
              <a:rPr kumimoji="1" lang="en-US" altLang="ja-JP" sz="800" b="1" baseline="0" dirty="0">
                <a:solidFill>
                  <a:schemeClr val="tx1"/>
                </a:solidFill>
              </a:rPr>
              <a:t>Mitsubishi UFJ Research and Consulting</a:t>
            </a:r>
          </a:p>
          <a:p>
            <a:r>
              <a:rPr kumimoji="1" lang="en-US" altLang="ja-JP" sz="700" baseline="0" dirty="0">
                <a:solidFill>
                  <a:schemeClr val="tx1"/>
                </a:solidFill>
              </a:rPr>
              <a:t>A</a:t>
            </a:r>
            <a:r>
              <a:rPr kumimoji="1" lang="ja-JP" altLang="en-US" sz="700" baseline="0" dirty="0">
                <a:solidFill>
                  <a:schemeClr val="tx1"/>
                </a:solidFill>
              </a:rPr>
              <a:t> </a:t>
            </a:r>
            <a:r>
              <a:rPr kumimoji="1" lang="en-US" altLang="ja-JP" sz="700" baseline="0" dirty="0">
                <a:solidFill>
                  <a:schemeClr val="tx1"/>
                </a:solidFill>
              </a:rPr>
              <a:t>member</a:t>
            </a:r>
            <a:r>
              <a:rPr kumimoji="1" lang="ja-JP" altLang="en-US" sz="700" baseline="0" dirty="0">
                <a:solidFill>
                  <a:schemeClr val="tx1"/>
                </a:solidFill>
              </a:rPr>
              <a:t> </a:t>
            </a:r>
            <a:r>
              <a:rPr kumimoji="1" lang="en-US" altLang="ja-JP" sz="700" baseline="0" dirty="0">
                <a:solidFill>
                  <a:schemeClr val="tx1"/>
                </a:solidFill>
              </a:rPr>
              <a:t>of</a:t>
            </a:r>
            <a:r>
              <a:rPr kumimoji="1" lang="ja-JP" altLang="en-US" sz="700" baseline="0" dirty="0">
                <a:solidFill>
                  <a:schemeClr val="tx1"/>
                </a:solidFill>
              </a:rPr>
              <a:t> </a:t>
            </a:r>
            <a:r>
              <a:rPr kumimoji="1" lang="en-US" altLang="ja-JP" sz="700" baseline="0" dirty="0">
                <a:solidFill>
                  <a:schemeClr val="tx1"/>
                </a:solidFill>
              </a:rPr>
              <a:t>MUFG,</a:t>
            </a:r>
            <a:r>
              <a:rPr kumimoji="1" lang="ja-JP" altLang="en-US" sz="700" baseline="0" dirty="0">
                <a:solidFill>
                  <a:schemeClr val="tx1"/>
                </a:solidFill>
              </a:rPr>
              <a:t> </a:t>
            </a:r>
            <a:r>
              <a:rPr kumimoji="1" lang="en-US" altLang="ja-JP" sz="700" baseline="0" dirty="0">
                <a:solidFill>
                  <a:schemeClr val="tx1"/>
                </a:solidFill>
              </a:rPr>
              <a:t>a global financial group </a:t>
            </a:r>
          </a:p>
        </p:txBody>
      </p:sp>
    </p:spTree>
    <p:extLst>
      <p:ext uri="{BB962C8B-B14F-4D97-AF65-F5344CB8AC3E}">
        <p14:creationId xmlns:p14="http://schemas.microsoft.com/office/powerpoint/2010/main" val="4124589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ine 本文スライド">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3850"/>
            <a:ext cx="9075600" cy="379413"/>
          </a:xfrm>
        </p:spPr>
        <p:txBody>
          <a:bodyPr lIns="54000"/>
          <a:lstStyle>
            <a:lvl1pPr>
              <a:defRPr baseline="0">
                <a:solidFill>
                  <a:srgbClr val="000000"/>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タイトル</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LINE</a:t>
            </a:r>
            <a:r>
              <a:rPr kumimoji="1" lang="ja-JP" altLang="en-US" sz="600" baseline="0" dirty="0"/>
              <a:t> 本文ページ</a:t>
            </a:r>
          </a:p>
        </p:txBody>
      </p:sp>
      <p:sp>
        <p:nvSpPr>
          <p:cNvPr id="6" name="テキスト プレースホルダー 5"/>
          <p:cNvSpPr>
            <a:spLocks noGrp="1"/>
          </p:cNvSpPr>
          <p:nvPr>
            <p:ph type="body" sz="quarter" idx="13"/>
          </p:nvPr>
        </p:nvSpPr>
        <p:spPr>
          <a:xfrm>
            <a:off x="414000" y="1028700"/>
            <a:ext cx="9075600" cy="293670"/>
          </a:xfrm>
        </p:spPr>
        <p:txBody>
          <a:bodyPr lIns="53975" tIns="53975" rIns="53975" bIns="53975">
            <a:spAutoFit/>
          </a:bodyPr>
          <a:lstStyle>
            <a:lvl1pPr>
              <a:spcBef>
                <a:spcPts val="400"/>
              </a:spcBef>
              <a:spcAft>
                <a:spcPts val="0"/>
              </a:spcAft>
              <a:defRPr sz="1200" b="1"/>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10" name="縦書きテキスト プレースホルダー 9"/>
          <p:cNvSpPr>
            <a:spLocks noGrp="1"/>
          </p:cNvSpPr>
          <p:nvPr>
            <p:ph type="body" orient="vert" sz="quarter" idx="15"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000000"/>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サブタイトル（使用しない場合は削除可）</a:t>
            </a:r>
          </a:p>
        </p:txBody>
      </p:sp>
    </p:spTree>
    <p:extLst>
      <p:ext uri="{BB962C8B-B14F-4D97-AF65-F5344CB8AC3E}">
        <p14:creationId xmlns:p14="http://schemas.microsoft.com/office/powerpoint/2010/main" val="3675341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ar 本文スライド">
    <p:spTree>
      <p:nvGrpSpPr>
        <p:cNvPr id="1" name=""/>
        <p:cNvGrpSpPr/>
        <p:nvPr/>
      </p:nvGrpSpPr>
      <p:grpSpPr>
        <a:xfrm>
          <a:off x="0" y="0"/>
          <a:ext cx="0" cy="0"/>
          <a:chOff x="0" y="0"/>
          <a:chExt cx="0" cy="0"/>
        </a:xfrm>
      </p:grpSpPr>
      <p:sp>
        <p:nvSpPr>
          <p:cNvPr id="7" name="Rectangle 6"/>
          <p:cNvSpPr/>
          <p:nvPr userDrawn="1"/>
        </p:nvSpPr>
        <p:spPr bwMode="gray">
          <a:xfrm>
            <a:off x="-1" y="-1"/>
            <a:ext cx="9906001" cy="921600"/>
          </a:xfrm>
          <a:prstGeom prst="rect">
            <a:avLst/>
          </a:prstGeom>
          <a:gradFill flip="none" rotWithShape="1">
            <a:gsLst>
              <a:gs pos="0">
                <a:srgbClr val="820000"/>
              </a:gs>
              <a:gs pos="100000">
                <a:schemeClr val="bg2"/>
              </a:gs>
              <a:gs pos="62000">
                <a:schemeClr val="bg2"/>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endParaRPr lang="en-US"/>
          </a:p>
        </p:txBody>
      </p:sp>
      <p:sp>
        <p:nvSpPr>
          <p:cNvPr id="2" name="Title 1"/>
          <p:cNvSpPr>
            <a:spLocks noGrp="1"/>
          </p:cNvSpPr>
          <p:nvPr>
            <p:ph type="title" hasCustomPrompt="1"/>
          </p:nvPr>
        </p:nvSpPr>
        <p:spPr>
          <a:xfrm>
            <a:off x="414000" y="323850"/>
            <a:ext cx="9075600" cy="379413"/>
          </a:xfrm>
        </p:spPr>
        <p:txBody>
          <a:bodyPr lIns="54000"/>
          <a:lstStyle>
            <a:lvl1pPr>
              <a:defRPr>
                <a:solidFill>
                  <a:schemeClr val="bg1"/>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タイトルの書式設定</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BAR</a:t>
            </a:r>
            <a:r>
              <a:rPr kumimoji="1" lang="ja-JP" altLang="en-US" sz="600" baseline="0" dirty="0"/>
              <a:t> 本文ページ</a:t>
            </a:r>
          </a:p>
        </p:txBody>
      </p:sp>
      <p:sp>
        <p:nvSpPr>
          <p:cNvPr id="6" name="テキスト プレースホルダー 5"/>
          <p:cNvSpPr>
            <a:spLocks noGrp="1"/>
          </p:cNvSpPr>
          <p:nvPr>
            <p:ph type="body" sz="quarter" idx="13"/>
          </p:nvPr>
        </p:nvSpPr>
        <p:spPr>
          <a:xfrm>
            <a:off x="414000" y="1028700"/>
            <a:ext cx="9075600" cy="293670"/>
          </a:xfrm>
        </p:spPr>
        <p:txBody>
          <a:bodyPr lIns="53975" tIns="53975" rIns="53975" bIns="53975">
            <a:spAutoFit/>
          </a:bodyPr>
          <a:lstStyle>
            <a:lvl1pPr>
              <a:spcBef>
                <a:spcPts val="400"/>
              </a:spcBef>
              <a:spcAft>
                <a:spcPts val="0"/>
              </a:spcAft>
              <a:defRPr sz="1200" b="1"/>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8" name="縦書きテキスト プレースホルダー 7"/>
          <p:cNvSpPr>
            <a:spLocks noGrp="1"/>
          </p:cNvSpPr>
          <p:nvPr>
            <p:ph type="body" orient="vert" sz="quarter" idx="14"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FFFFFF"/>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サブタイトルの書式設定</a:t>
            </a:r>
          </a:p>
        </p:txBody>
      </p:sp>
      <p:sp>
        <p:nvSpPr>
          <p:cNvPr id="9"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10"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Research and Consulting </a:t>
            </a:r>
            <a:endParaRPr kumimoji="1" lang="ja-JP" altLang="en-US" sz="700" baseline="0" dirty="0">
              <a:solidFill>
                <a:schemeClr val="tx1"/>
              </a:solidFill>
            </a:endParaRPr>
          </a:p>
        </p:txBody>
      </p:sp>
      <p:grpSp>
        <p:nvGrpSpPr>
          <p:cNvPr id="12" name="Group 83"/>
          <p:cNvGrpSpPr/>
          <p:nvPr userDrawn="1">
            <p:custDataLst>
              <p:tags r:id="rId1"/>
            </p:custDataLst>
          </p:nvPr>
        </p:nvGrpSpPr>
        <p:grpSpPr>
          <a:xfrm>
            <a:off x="413544" y="6879384"/>
            <a:ext cx="9076531" cy="85104"/>
            <a:chOff x="413544" y="-261938"/>
            <a:chExt cx="9076531" cy="247650"/>
          </a:xfrm>
        </p:grpSpPr>
        <p:sp>
          <p:nvSpPr>
            <p:cNvPr id="13"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4"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5"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6"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7"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8"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9"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0"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1"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2"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3"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4"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25" name="Group 83"/>
          <p:cNvGrpSpPr/>
          <p:nvPr userDrawn="1">
            <p:custDataLst>
              <p:tags r:id="rId2"/>
            </p:custDataLst>
          </p:nvPr>
        </p:nvGrpSpPr>
        <p:grpSpPr>
          <a:xfrm>
            <a:off x="413544" y="-105585"/>
            <a:ext cx="9074150" cy="85104"/>
            <a:chOff x="413544" y="-261938"/>
            <a:chExt cx="9074150" cy="247650"/>
          </a:xfrm>
        </p:grpSpPr>
        <p:sp>
          <p:nvSpPr>
            <p:cNvPr id="26"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7"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8"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29"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0"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1"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2"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3"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4"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5"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6"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37"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38" name="Group 136"/>
          <p:cNvGrpSpPr/>
          <p:nvPr userDrawn="1">
            <p:custDataLst>
              <p:tags r:id="rId3"/>
            </p:custDataLst>
          </p:nvPr>
        </p:nvGrpSpPr>
        <p:grpSpPr>
          <a:xfrm>
            <a:off x="-102316" y="321469"/>
            <a:ext cx="80962" cy="6326462"/>
            <a:chOff x="9926638" y="321469"/>
            <a:chExt cx="282575" cy="6326462"/>
          </a:xfrm>
        </p:grpSpPr>
        <p:sp>
          <p:nvSpPr>
            <p:cNvPr id="39"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0"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1"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2"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3"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4"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5"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6"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7"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8"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49"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0"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1"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2"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3"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4"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5"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6"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57" name="Group 136"/>
          <p:cNvGrpSpPr/>
          <p:nvPr userDrawn="1">
            <p:custDataLst>
              <p:tags r:id="rId4"/>
            </p:custDataLst>
          </p:nvPr>
        </p:nvGrpSpPr>
        <p:grpSpPr>
          <a:xfrm>
            <a:off x="9926639" y="321469"/>
            <a:ext cx="80962" cy="6326462"/>
            <a:chOff x="9926638" y="321469"/>
            <a:chExt cx="282575" cy="6326462"/>
          </a:xfrm>
        </p:grpSpPr>
        <p:sp>
          <p:nvSpPr>
            <p:cNvPr id="58"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59"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0"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1"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2"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3"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4"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5"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6"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7"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8"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69"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0"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1"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2"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3"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4"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75"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4135644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ine/Bar 章区切り">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2044640"/>
            <a:ext cx="9075600" cy="1229920"/>
          </a:xfrm>
        </p:spPr>
        <p:txBody>
          <a:bodyPr anchor="t"/>
          <a:lstStyle>
            <a:lvl1pPr>
              <a:lnSpc>
                <a:spcPts val="3034"/>
              </a:lnSpc>
              <a:defRPr sz="2400" baseline="0"/>
            </a:lvl1pPr>
          </a:lstStyle>
          <a:p>
            <a:r>
              <a:rPr lang="ja-JP" altLang="en-US" dirty="0"/>
              <a:t>章区切り </a:t>
            </a:r>
            <a:r>
              <a:rPr lang="en-US" altLang="ja-JP" dirty="0"/>
              <a:t>MSP</a:t>
            </a:r>
            <a:r>
              <a:rPr lang="ja-JP" altLang="en-US" dirty="0"/>
              <a:t>ゴシック </a:t>
            </a:r>
            <a:r>
              <a:rPr lang="en-US" altLang="ja-JP" dirty="0"/>
              <a:t>24pt</a:t>
            </a:r>
            <a:endParaRPr lang="en-US" dirty="0"/>
          </a:p>
        </p:txBody>
      </p:sp>
      <p:sp>
        <p:nvSpPr>
          <p:cNvPr id="9" name="Text Placeholder 8"/>
          <p:cNvSpPr>
            <a:spLocks noGrp="1"/>
          </p:cNvSpPr>
          <p:nvPr>
            <p:ph type="body" sz="quarter" idx="13"/>
          </p:nvPr>
        </p:nvSpPr>
        <p:spPr>
          <a:xfrm>
            <a:off x="414000" y="3288619"/>
            <a:ext cx="9075600" cy="1213532"/>
          </a:xfrm>
          <a:prstGeom prst="rect">
            <a:avLst/>
          </a:prstGeom>
        </p:spPr>
        <p:txBody>
          <a:bodyPr>
            <a:noAutofit/>
          </a:bodyPr>
          <a:lstStyle>
            <a:lvl1pPr marL="0" indent="0">
              <a:lnSpc>
                <a:spcPts val="1733"/>
              </a:lnSpc>
              <a:spcBef>
                <a:spcPts val="0"/>
              </a:spcBef>
              <a:buFontTx/>
              <a:buNone/>
              <a:defRPr sz="1100" b="1" i="0" cap="none" baseline="0">
                <a:solidFill>
                  <a:schemeClr val="tx1"/>
                </a:solidFill>
              </a:defRPr>
            </a:lvl1pPr>
            <a:lvl2pPr marL="0" indent="0">
              <a:lnSpc>
                <a:spcPts val="1733"/>
              </a:lnSpc>
              <a:spcBef>
                <a:spcPts val="0"/>
              </a:spcBef>
              <a:buFontTx/>
              <a:buNone/>
              <a:defRPr sz="1100" b="1" i="0" cap="none" baseline="0">
                <a:solidFill>
                  <a:schemeClr val="tx1"/>
                </a:solidFill>
              </a:defRPr>
            </a:lvl2pPr>
            <a:lvl3pPr marL="0" indent="0">
              <a:lnSpc>
                <a:spcPts val="1733"/>
              </a:lnSpc>
              <a:spcBef>
                <a:spcPts val="0"/>
              </a:spcBef>
              <a:buFontTx/>
              <a:buNone/>
              <a:defRPr sz="1100" b="1" i="0" cap="none" baseline="0">
                <a:solidFill>
                  <a:schemeClr val="tx1"/>
                </a:solidFill>
              </a:defRPr>
            </a:lvl3pPr>
            <a:lvl4pPr marL="0" indent="0">
              <a:lnSpc>
                <a:spcPts val="1733"/>
              </a:lnSpc>
              <a:spcBef>
                <a:spcPts val="0"/>
              </a:spcBef>
              <a:buFontTx/>
              <a:buNone/>
              <a:defRPr sz="1100" b="1" i="0" cap="none" baseline="0">
                <a:solidFill>
                  <a:schemeClr val="tx1"/>
                </a:solidFill>
              </a:defRPr>
            </a:lvl4pPr>
            <a:lvl5pPr marL="0" indent="0">
              <a:lnSpc>
                <a:spcPts val="1733"/>
              </a:lnSpc>
              <a:spcBef>
                <a:spcPts val="0"/>
              </a:spcBef>
              <a:buFontTx/>
              <a:buNone/>
              <a:defRPr sz="1100" b="1" i="0" cap="none" baseline="0">
                <a:solidFill>
                  <a:schemeClr val="tx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cxnSp>
        <p:nvCxnSpPr>
          <p:cNvPr id="11" name="Straight Connector 10"/>
          <p:cNvCxnSpPr/>
          <p:nvPr userDrawn="1"/>
        </p:nvCxnSpPr>
        <p:spPr>
          <a:xfrm>
            <a:off x="415200" y="1819275"/>
            <a:ext cx="9075600" cy="0"/>
          </a:xfrm>
          <a:prstGeom prst="line">
            <a:avLst/>
          </a:prstGeom>
          <a:ln w="9525" cap="rnd">
            <a:solidFill>
              <a:srgbClr val="E60000"/>
            </a:solidFill>
          </a:ln>
          <a:effectLst/>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ja-JP" altLang="en-US" sz="600" baseline="0" dirty="0"/>
              <a:t>章区切り</a:t>
            </a:r>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a:t>
            </a:r>
            <a:r>
              <a:rPr kumimoji="1" lang="en-US" altLang="ja-JP" sz="700" baseline="0">
                <a:solidFill>
                  <a:schemeClr val="tx1"/>
                </a:solidFill>
              </a:rPr>
              <a:t>Research and Consulting </a:t>
            </a:r>
            <a:endParaRPr kumimoji="1" lang="ja-JP" altLang="en-US" sz="700" baseline="0" dirty="0">
              <a:solidFill>
                <a:schemeClr val="tx1"/>
              </a:solidFill>
            </a:endParaRPr>
          </a:p>
        </p:txBody>
      </p:sp>
      <p:grpSp>
        <p:nvGrpSpPr>
          <p:cNvPr id="3" name="グループ化 2"/>
          <p:cNvGrpSpPr/>
          <p:nvPr userDrawn="1"/>
        </p:nvGrpSpPr>
        <p:grpSpPr>
          <a:xfrm>
            <a:off x="-105884" y="2044640"/>
            <a:ext cx="80962" cy="2457511"/>
            <a:chOff x="-105884" y="2044640"/>
            <a:chExt cx="80962" cy="2457511"/>
          </a:xfrm>
        </p:grpSpPr>
        <p:sp>
          <p:nvSpPr>
            <p:cNvPr id="13" name="Line 247"/>
            <p:cNvSpPr>
              <a:spLocks noChangeShapeType="1"/>
            </p:cNvSpPr>
            <p:nvPr userDrawn="1"/>
          </p:nvSpPr>
          <p:spPr bwMode="auto">
            <a:xfrm>
              <a:off x="-105884" y="450215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5" name="Line 112"/>
            <p:cNvSpPr>
              <a:spLocks noChangeShapeType="1"/>
            </p:cNvSpPr>
            <p:nvPr userDrawn="1"/>
          </p:nvSpPr>
          <p:spPr bwMode="auto">
            <a:xfrm>
              <a:off x="-105884" y="3288619"/>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6" name="Line 112"/>
            <p:cNvSpPr>
              <a:spLocks noChangeShapeType="1"/>
            </p:cNvSpPr>
            <p:nvPr userDrawn="1"/>
          </p:nvSpPr>
          <p:spPr bwMode="auto">
            <a:xfrm>
              <a:off x="-105884" y="327456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8" name="Line 112"/>
            <p:cNvSpPr>
              <a:spLocks noChangeShapeType="1"/>
            </p:cNvSpPr>
            <p:nvPr userDrawn="1"/>
          </p:nvSpPr>
          <p:spPr bwMode="auto">
            <a:xfrm>
              <a:off x="-105884" y="204464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1990167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ine/Bar Appendix">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2044640"/>
            <a:ext cx="9075600" cy="1229920"/>
          </a:xfrm>
        </p:spPr>
        <p:txBody>
          <a:bodyPr anchor="t"/>
          <a:lstStyle>
            <a:lvl1pPr>
              <a:lnSpc>
                <a:spcPts val="3034"/>
              </a:lnSpc>
              <a:defRPr sz="2400" baseline="0"/>
            </a:lvl1pPr>
          </a:lstStyle>
          <a:p>
            <a:r>
              <a:rPr lang="en-US" altLang="ja-JP" dirty="0"/>
              <a:t>Appendix</a:t>
            </a:r>
            <a:r>
              <a:rPr lang="ja-JP" altLang="en-US" dirty="0"/>
              <a:t> </a:t>
            </a:r>
            <a:r>
              <a:rPr lang="en-US" altLang="ja-JP" dirty="0"/>
              <a:t>MSP</a:t>
            </a:r>
            <a:r>
              <a:rPr lang="ja-JP" altLang="en-US" dirty="0"/>
              <a:t>ゴシック </a:t>
            </a:r>
            <a:r>
              <a:rPr lang="en-US" altLang="ja-JP" dirty="0"/>
              <a:t>24pt</a:t>
            </a:r>
            <a:endParaRPr lang="en-US" dirty="0"/>
          </a:p>
        </p:txBody>
      </p:sp>
      <p:sp>
        <p:nvSpPr>
          <p:cNvPr id="9" name="Text Placeholder 8"/>
          <p:cNvSpPr>
            <a:spLocks noGrp="1"/>
          </p:cNvSpPr>
          <p:nvPr>
            <p:ph type="body" sz="quarter" idx="13"/>
          </p:nvPr>
        </p:nvSpPr>
        <p:spPr>
          <a:xfrm>
            <a:off x="414000" y="3288619"/>
            <a:ext cx="9075600" cy="1213532"/>
          </a:xfrm>
          <a:prstGeom prst="rect">
            <a:avLst/>
          </a:prstGeom>
        </p:spPr>
        <p:txBody>
          <a:bodyPr>
            <a:noAutofit/>
          </a:bodyPr>
          <a:lstStyle>
            <a:lvl1pPr marL="0" indent="0">
              <a:lnSpc>
                <a:spcPts val="1733"/>
              </a:lnSpc>
              <a:spcBef>
                <a:spcPts val="0"/>
              </a:spcBef>
              <a:buFontTx/>
              <a:buNone/>
              <a:defRPr sz="1100" b="1" i="0" cap="none" baseline="0">
                <a:solidFill>
                  <a:schemeClr val="tx1"/>
                </a:solidFill>
              </a:defRPr>
            </a:lvl1pPr>
            <a:lvl2pPr marL="0" indent="0">
              <a:lnSpc>
                <a:spcPts val="1733"/>
              </a:lnSpc>
              <a:spcBef>
                <a:spcPts val="0"/>
              </a:spcBef>
              <a:buFontTx/>
              <a:buNone/>
              <a:defRPr sz="1100" b="1" i="0" cap="none" baseline="0">
                <a:solidFill>
                  <a:schemeClr val="tx1"/>
                </a:solidFill>
              </a:defRPr>
            </a:lvl2pPr>
            <a:lvl3pPr marL="0" indent="0">
              <a:lnSpc>
                <a:spcPts val="1733"/>
              </a:lnSpc>
              <a:spcBef>
                <a:spcPts val="0"/>
              </a:spcBef>
              <a:buFontTx/>
              <a:buNone/>
              <a:defRPr sz="1100" b="1" i="0" cap="none" baseline="0">
                <a:solidFill>
                  <a:schemeClr val="tx1"/>
                </a:solidFill>
              </a:defRPr>
            </a:lvl3pPr>
            <a:lvl4pPr marL="0" indent="0">
              <a:lnSpc>
                <a:spcPts val="1733"/>
              </a:lnSpc>
              <a:spcBef>
                <a:spcPts val="0"/>
              </a:spcBef>
              <a:buFontTx/>
              <a:buNone/>
              <a:defRPr sz="1100" b="1" i="0" cap="none" baseline="0">
                <a:solidFill>
                  <a:schemeClr val="tx1"/>
                </a:solidFill>
              </a:defRPr>
            </a:lvl4pPr>
            <a:lvl5pPr marL="0" indent="0">
              <a:lnSpc>
                <a:spcPts val="1733"/>
              </a:lnSpc>
              <a:spcBef>
                <a:spcPts val="0"/>
              </a:spcBef>
              <a:buFontTx/>
              <a:buNone/>
              <a:defRPr sz="1100" b="1" i="0" cap="none" baseline="0">
                <a:solidFill>
                  <a:schemeClr val="tx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cxnSp>
        <p:nvCxnSpPr>
          <p:cNvPr id="11" name="Straight Connector 10"/>
          <p:cNvCxnSpPr/>
          <p:nvPr userDrawn="1"/>
        </p:nvCxnSpPr>
        <p:spPr>
          <a:xfrm>
            <a:off x="414000" y="1819275"/>
            <a:ext cx="9075600" cy="0"/>
          </a:xfrm>
          <a:prstGeom prst="line">
            <a:avLst/>
          </a:prstGeom>
          <a:ln w="9525" cap="rnd">
            <a:solidFill>
              <a:srgbClr val="E60000"/>
            </a:solidFill>
          </a:ln>
          <a:effectLst/>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Appendix</a:t>
            </a:r>
            <a:endParaRPr kumimoji="1" lang="ja-JP" altLang="en-US" sz="600" baseline="0" dirty="0"/>
          </a:p>
        </p:txBody>
      </p:sp>
      <p:sp>
        <p:nvSpPr>
          <p:cNvPr id="7" name="Rectangle 8"/>
          <p:cNvSpPr>
            <a:spLocks noChangeArrowheads="1"/>
          </p:cNvSpPr>
          <p:nvPr userDrawn="1"/>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userDrawn="1"/>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dirty="0">
                <a:solidFill>
                  <a:schemeClr val="tx1"/>
                </a:solidFill>
              </a:rPr>
              <a:t>Mitsubishi UFJ </a:t>
            </a:r>
            <a:r>
              <a:rPr kumimoji="1" lang="en-US" altLang="ja-JP" sz="700" baseline="0">
                <a:solidFill>
                  <a:schemeClr val="tx1"/>
                </a:solidFill>
              </a:rPr>
              <a:t>Research and Consulting </a:t>
            </a:r>
            <a:endParaRPr kumimoji="1" lang="ja-JP" altLang="en-US" sz="700" baseline="0" dirty="0">
              <a:solidFill>
                <a:schemeClr val="tx1"/>
              </a:solidFill>
            </a:endParaRPr>
          </a:p>
        </p:txBody>
      </p:sp>
      <p:grpSp>
        <p:nvGrpSpPr>
          <p:cNvPr id="3" name="グループ化 2"/>
          <p:cNvGrpSpPr/>
          <p:nvPr userDrawn="1"/>
        </p:nvGrpSpPr>
        <p:grpSpPr>
          <a:xfrm>
            <a:off x="-105884" y="2044640"/>
            <a:ext cx="80962" cy="2457511"/>
            <a:chOff x="-105884" y="2044640"/>
            <a:chExt cx="80962" cy="2457511"/>
          </a:xfrm>
        </p:grpSpPr>
        <p:sp>
          <p:nvSpPr>
            <p:cNvPr id="13" name="Line 247"/>
            <p:cNvSpPr>
              <a:spLocks noChangeShapeType="1"/>
            </p:cNvSpPr>
            <p:nvPr userDrawn="1"/>
          </p:nvSpPr>
          <p:spPr bwMode="auto">
            <a:xfrm>
              <a:off x="-105884" y="4502151"/>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5" name="Line 112"/>
            <p:cNvSpPr>
              <a:spLocks noChangeShapeType="1"/>
            </p:cNvSpPr>
            <p:nvPr userDrawn="1"/>
          </p:nvSpPr>
          <p:spPr bwMode="auto">
            <a:xfrm>
              <a:off x="-105884" y="3288619"/>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6" name="Line 112"/>
            <p:cNvSpPr>
              <a:spLocks noChangeShapeType="1"/>
            </p:cNvSpPr>
            <p:nvPr userDrawn="1"/>
          </p:nvSpPr>
          <p:spPr bwMode="auto">
            <a:xfrm>
              <a:off x="-105884" y="327456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sp>
          <p:nvSpPr>
            <p:cNvPr id="18" name="Line 112"/>
            <p:cNvSpPr>
              <a:spLocks noChangeShapeType="1"/>
            </p:cNvSpPr>
            <p:nvPr userDrawn="1"/>
          </p:nvSpPr>
          <p:spPr bwMode="auto">
            <a:xfrm>
              <a:off x="-105884" y="2044640"/>
              <a:ext cx="80962" cy="0"/>
            </a:xfrm>
            <a:prstGeom prst="line">
              <a:avLst/>
            </a:prstGeom>
            <a:noFill/>
            <a:ln w="6350" cap="rnd">
              <a:solidFill>
                <a:srgbClr val="F2A9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1535312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ine 目次スライド">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3850"/>
            <a:ext cx="9075600" cy="379413"/>
          </a:xfrm>
        </p:spPr>
        <p:txBody>
          <a:bodyPr lIns="54000"/>
          <a:lstStyle>
            <a:lvl1pPr>
              <a:defRPr baseline="0">
                <a:solidFill>
                  <a:srgbClr val="000000"/>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dirty="0"/>
              <a:t>目次</a:t>
            </a:r>
            <a:endParaRPr lang="en-US" dirty="0"/>
          </a:p>
        </p:txBody>
      </p:sp>
      <p:sp>
        <p:nvSpPr>
          <p:cNvPr id="5" name="テキスト ボックス 4"/>
          <p:cNvSpPr txBox="1"/>
          <p:nvPr userDrawn="1"/>
        </p:nvSpPr>
        <p:spPr>
          <a:xfrm>
            <a:off x="9346192" y="-133708"/>
            <a:ext cx="559809" cy="99682"/>
          </a:xfrm>
          <a:prstGeom prst="rect">
            <a:avLst/>
          </a:prstGeom>
          <a:noFill/>
        </p:spPr>
        <p:txBody>
          <a:bodyPr wrap="square" lIns="0" tIns="0" rIns="0" bIns="0" rtlCol="0" anchor="ctr">
            <a:normAutofit/>
          </a:bodyPr>
          <a:lstStyle/>
          <a:p>
            <a:pPr algn="r"/>
            <a:r>
              <a:rPr kumimoji="1" lang="en-US" altLang="ja-JP" sz="600" baseline="0" dirty="0"/>
              <a:t>LINE</a:t>
            </a:r>
            <a:r>
              <a:rPr kumimoji="1" lang="ja-JP" altLang="en-US" sz="600" baseline="0" dirty="0"/>
              <a:t> 目次ページ</a:t>
            </a:r>
          </a:p>
        </p:txBody>
      </p:sp>
      <p:sp>
        <p:nvSpPr>
          <p:cNvPr id="6" name="テキスト プレースホルダー 5"/>
          <p:cNvSpPr>
            <a:spLocks noGrp="1"/>
          </p:cNvSpPr>
          <p:nvPr>
            <p:ph type="body" sz="quarter" idx="13"/>
          </p:nvPr>
        </p:nvSpPr>
        <p:spPr>
          <a:xfrm>
            <a:off x="414000" y="1235075"/>
            <a:ext cx="6913562" cy="293670"/>
          </a:xfrm>
        </p:spPr>
        <p:txBody>
          <a:bodyPr wrap="square" lIns="53975" tIns="53975" rIns="53975" bIns="53975">
            <a:spAutoFit/>
          </a:bodyPr>
          <a:lstStyle>
            <a:lvl1pPr>
              <a:spcBef>
                <a:spcPts val="400"/>
              </a:spcBef>
              <a:spcAft>
                <a:spcPts val="0"/>
              </a:spcAft>
              <a:defRPr sz="1200" b="0"/>
            </a:lvl1pPr>
            <a:lvl2pPr>
              <a:spcBef>
                <a:spcPts val="400"/>
              </a:spcBef>
              <a:spcAft>
                <a:spcPts val="0"/>
              </a:spcAft>
              <a:defRPr sz="1200" b="1"/>
            </a:lvl2pPr>
            <a:lvl3pPr>
              <a:spcBef>
                <a:spcPts val="400"/>
              </a:spcBef>
              <a:spcAft>
                <a:spcPts val="0"/>
              </a:spcAft>
              <a:defRPr sz="1200" b="1"/>
            </a:lvl3pPr>
            <a:lvl4pPr>
              <a:spcBef>
                <a:spcPts val="400"/>
              </a:spcBef>
              <a:spcAft>
                <a:spcPts val="0"/>
              </a:spcAft>
              <a:defRPr sz="1200" b="1"/>
            </a:lvl4pPr>
            <a:lvl5pPr>
              <a:spcBef>
                <a:spcPts val="400"/>
              </a:spcBef>
              <a:spcAft>
                <a:spcPts val="0"/>
              </a:spcAft>
              <a:defRPr sz="1200" b="1"/>
            </a:lvl5pPr>
          </a:lstStyle>
          <a:p>
            <a:pPr lvl="0"/>
            <a:r>
              <a:rPr kumimoji="1" lang="ja-JP" altLang="en-US"/>
              <a:t>マスター テキストの書式設定</a:t>
            </a:r>
          </a:p>
        </p:txBody>
      </p:sp>
      <p:sp>
        <p:nvSpPr>
          <p:cNvPr id="10" name="縦書きテキスト プレースホルダー 9"/>
          <p:cNvSpPr>
            <a:spLocks noGrp="1"/>
          </p:cNvSpPr>
          <p:nvPr>
            <p:ph type="body" orient="vert" sz="quarter" idx="15" hasCustomPrompt="1"/>
          </p:nvPr>
        </p:nvSpPr>
        <p:spPr>
          <a:xfrm>
            <a:off x="414000" y="702000"/>
            <a:ext cx="9075600" cy="192086"/>
          </a:xfrm>
          <a:noFill/>
          <a:ln>
            <a:noFill/>
          </a:ln>
        </p:spPr>
        <p:txBody>
          <a:bodyPr vert="horz" lIns="54000" tIns="0" rIns="54000" bIns="0" rtlCol="0" anchor="ctr">
            <a:noAutofit/>
          </a:bodyPr>
          <a:lstStyle>
            <a:lvl1pPr>
              <a:defRPr lang="ja-JP" altLang="en-US" b="0" i="0" cap="none" baseline="0" smtClean="0">
                <a:solidFill>
                  <a:srgbClr val="000000"/>
                </a:solidFill>
              </a:defRPr>
            </a:lvl1pPr>
            <a:lvl2pPr>
              <a:defRPr lang="ja-JP" altLang="en-US" sz="1000" b="0" i="0" cap="none" baseline="0" smtClean="0"/>
            </a:lvl2pPr>
            <a:lvl3pPr>
              <a:defRPr lang="ja-JP" altLang="en-US" sz="1200" b="1" i="0" cap="all" smtClean="0"/>
            </a:lvl3pPr>
            <a:lvl4pPr>
              <a:defRPr lang="ja-JP" altLang="en-US" sz="1200" b="1" i="0" cap="all" smtClean="0"/>
            </a:lvl4pPr>
            <a:lvl5pPr>
              <a:defRPr lang="ja-JP" altLang="en-US" sz="1200" b="1" cap="all"/>
            </a:lvl5pPr>
          </a:lstStyle>
          <a:p>
            <a:pPr lvl="0"/>
            <a:r>
              <a:rPr lang="ja-JP" altLang="en-US" dirty="0"/>
              <a:t>サブタイトル（使用しない場合は削除可）</a:t>
            </a:r>
          </a:p>
        </p:txBody>
      </p:sp>
    </p:spTree>
    <p:extLst>
      <p:ext uri="{BB962C8B-B14F-4D97-AF65-F5344CB8AC3E}">
        <p14:creationId xmlns:p14="http://schemas.microsoft.com/office/powerpoint/2010/main" val="3692662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200" y="323849"/>
            <a:ext cx="9075600" cy="379414"/>
          </a:xfrm>
          <a:prstGeom prst="rect">
            <a:avLst/>
          </a:prstGeom>
        </p:spPr>
        <p:txBody>
          <a:bodyPr vert="horz" lIns="54000" tIns="0" rIns="54000" bIns="0" rtlCol="0" anchor="b" anchorCtr="0">
            <a:noAutofit/>
          </a:bodyPr>
          <a:lstStyle/>
          <a:p>
            <a:r>
              <a:rPr lang="ja-JP" altLang="en-US" dirty="0"/>
              <a:t>タイトルの書式設定</a:t>
            </a:r>
            <a:endParaRPr lang="en-US" dirty="0"/>
          </a:p>
        </p:txBody>
      </p:sp>
      <p:sp>
        <p:nvSpPr>
          <p:cNvPr id="5" name="テキスト プレースホルダー 4"/>
          <p:cNvSpPr>
            <a:spLocks noGrp="1"/>
          </p:cNvSpPr>
          <p:nvPr>
            <p:ph type="body" idx="1"/>
          </p:nvPr>
        </p:nvSpPr>
        <p:spPr bwMode="gray">
          <a:xfrm>
            <a:off x="415200" y="1028700"/>
            <a:ext cx="9075600" cy="1154162"/>
          </a:xfrm>
          <a:prstGeom prst="rect">
            <a:avLst/>
          </a:prstGeom>
        </p:spPr>
        <p:txBody>
          <a:bodyPr vert="horz" lIns="54000" tIns="0" rIns="54000" bIns="0" rtlCol="0">
            <a:spAutoFit/>
          </a:bodyPr>
          <a:lstStyle/>
          <a:p>
            <a:pPr lvl="0"/>
            <a:r>
              <a:rPr kumimoji="1" lang="ja-JP" altLang="en-US" dirty="0"/>
              <a:t>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US" altLang="ja-JP" dirty="0"/>
          </a:p>
        </p:txBody>
      </p:sp>
      <p:sp>
        <p:nvSpPr>
          <p:cNvPr id="87" name="Rectangle 8"/>
          <p:cNvSpPr>
            <a:spLocks noChangeArrowheads="1"/>
          </p:cNvSpPr>
          <p:nvPr/>
        </p:nvSpPr>
        <p:spPr bwMode="auto">
          <a:xfrm>
            <a:off x="411162" y="6514561"/>
            <a:ext cx="197776" cy="180272"/>
          </a:xfrm>
          <a:prstGeom prst="rect">
            <a:avLst/>
          </a:prstGeom>
        </p:spPr>
        <p:txBody>
          <a:bodyPr vert="horz" wrap="none" lIns="0" tIns="0" rIns="0" bIns="0" rtlCol="0" anchor="t" anchorCtr="0"/>
          <a:lstStyle/>
          <a:p>
            <a:pPr defTabSz="495330"/>
            <a:fld id="{1476E1ED-EF57-4FD3-B5B6-B56E702F485A}" type="slidenum">
              <a:rPr lang="en-US" altLang="ja-JP" sz="1000">
                <a:solidFill>
                  <a:prstClr val="black"/>
                </a:solidFill>
              </a:rPr>
              <a:pPr defTabSz="495330"/>
              <a:t>‹#›</a:t>
            </a:fld>
            <a:endParaRPr lang="en-US" altLang="ja-JP" sz="1000" dirty="0">
              <a:solidFill>
                <a:prstClr val="black"/>
              </a:solidFill>
            </a:endParaRPr>
          </a:p>
        </p:txBody>
      </p:sp>
      <p:pic>
        <p:nvPicPr>
          <p:cNvPr id="9" name="Picture 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483773" y="6506917"/>
            <a:ext cx="931857" cy="2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bwMode="auto">
          <a:xfrm>
            <a:off x="685358" y="6540853"/>
            <a:ext cx="1963322" cy="107722"/>
          </a:xfrm>
          <a:prstGeom prst="rect">
            <a:avLst/>
          </a:prstGeom>
          <a:noFill/>
        </p:spPr>
        <p:txBody>
          <a:bodyPr wrap="square" lIns="0" tIns="0" rIns="0" bIns="0" rtlCol="0" anchor="b">
            <a:spAutoFit/>
          </a:bodyPr>
          <a:lstStyle/>
          <a:p>
            <a:r>
              <a:rPr kumimoji="1" lang="en-US" altLang="ja-JP" sz="700" baseline="0">
                <a:solidFill>
                  <a:schemeClr val="tx1"/>
                </a:solidFill>
              </a:rPr>
              <a:t>Mitsubishi UFJ Research and Consulting</a:t>
            </a:r>
            <a:endParaRPr kumimoji="1" lang="ja-JP" altLang="en-US" sz="700" baseline="0" dirty="0">
              <a:solidFill>
                <a:schemeClr val="tx1"/>
              </a:solidFill>
            </a:endParaRPr>
          </a:p>
        </p:txBody>
      </p:sp>
      <p:cxnSp>
        <p:nvCxnSpPr>
          <p:cNvPr id="11" name="Straight Connector 7"/>
          <p:cNvCxnSpPr/>
          <p:nvPr/>
        </p:nvCxnSpPr>
        <p:spPr>
          <a:xfrm>
            <a:off x="415200" y="908558"/>
            <a:ext cx="9075600" cy="0"/>
          </a:xfrm>
          <a:prstGeom prst="line">
            <a:avLst/>
          </a:prstGeom>
          <a:ln w="9525" cap="rnd">
            <a:solidFill>
              <a:srgbClr val="E60000"/>
            </a:solidFill>
          </a:ln>
          <a:effectLst/>
        </p:spPr>
        <p:style>
          <a:lnRef idx="2">
            <a:schemeClr val="accent1"/>
          </a:lnRef>
          <a:fillRef idx="0">
            <a:schemeClr val="accent1"/>
          </a:fillRef>
          <a:effectRef idx="1">
            <a:schemeClr val="accent1"/>
          </a:effectRef>
          <a:fontRef idx="minor">
            <a:schemeClr val="tx1"/>
          </a:fontRef>
        </p:style>
      </p:cxnSp>
      <p:grpSp>
        <p:nvGrpSpPr>
          <p:cNvPr id="111" name="Group 83"/>
          <p:cNvGrpSpPr/>
          <p:nvPr>
            <p:custDataLst>
              <p:tags r:id="rId23"/>
            </p:custDataLst>
          </p:nvPr>
        </p:nvGrpSpPr>
        <p:grpSpPr>
          <a:xfrm>
            <a:off x="413544" y="6879384"/>
            <a:ext cx="9076531" cy="85104"/>
            <a:chOff x="413544" y="-261938"/>
            <a:chExt cx="9076531" cy="247650"/>
          </a:xfrm>
        </p:grpSpPr>
        <p:sp>
          <p:nvSpPr>
            <p:cNvPr id="112"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3"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4"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5"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6"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7"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8"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19"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0"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1"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2"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3" name="Line 239"/>
            <p:cNvSpPr>
              <a:spLocks noChangeShapeType="1"/>
            </p:cNvSpPr>
            <p:nvPr userDrawn="1"/>
          </p:nvSpPr>
          <p:spPr bwMode="auto">
            <a:xfrm>
              <a:off x="949007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124" name="Group 83"/>
          <p:cNvGrpSpPr/>
          <p:nvPr>
            <p:custDataLst>
              <p:tags r:id="rId24"/>
            </p:custDataLst>
          </p:nvPr>
        </p:nvGrpSpPr>
        <p:grpSpPr>
          <a:xfrm>
            <a:off x="413544" y="-105585"/>
            <a:ext cx="9074150" cy="85104"/>
            <a:chOff x="413544" y="-261938"/>
            <a:chExt cx="9074150" cy="247650"/>
          </a:xfrm>
        </p:grpSpPr>
        <p:sp>
          <p:nvSpPr>
            <p:cNvPr id="125" name="Line 233"/>
            <p:cNvSpPr>
              <a:spLocks noChangeShapeType="1"/>
            </p:cNvSpPr>
            <p:nvPr userDrawn="1"/>
          </p:nvSpPr>
          <p:spPr bwMode="auto">
            <a:xfrm>
              <a:off x="413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6" name="Line 234"/>
            <p:cNvSpPr>
              <a:spLocks noChangeShapeType="1"/>
            </p:cNvSpPr>
            <p:nvPr userDrawn="1"/>
          </p:nvSpPr>
          <p:spPr bwMode="auto">
            <a:xfrm>
              <a:off x="25725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7" name="Line 235"/>
            <p:cNvSpPr>
              <a:spLocks noChangeShapeType="1"/>
            </p:cNvSpPr>
            <p:nvPr userDrawn="1"/>
          </p:nvSpPr>
          <p:spPr bwMode="auto">
            <a:xfrm>
              <a:off x="2717007"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8" name="Line 236"/>
            <p:cNvSpPr>
              <a:spLocks noChangeShapeType="1"/>
            </p:cNvSpPr>
            <p:nvPr userDrawn="1"/>
          </p:nvSpPr>
          <p:spPr bwMode="auto">
            <a:xfrm>
              <a:off x="48775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29" name="Line 237"/>
            <p:cNvSpPr>
              <a:spLocks noChangeShapeType="1"/>
            </p:cNvSpPr>
            <p:nvPr userDrawn="1"/>
          </p:nvSpPr>
          <p:spPr bwMode="auto">
            <a:xfrm>
              <a:off x="5022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0" name="Line 238"/>
            <p:cNvSpPr>
              <a:spLocks noChangeShapeType="1"/>
            </p:cNvSpPr>
            <p:nvPr userDrawn="1"/>
          </p:nvSpPr>
          <p:spPr bwMode="auto">
            <a:xfrm>
              <a:off x="718185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1" name="Line 239"/>
            <p:cNvSpPr>
              <a:spLocks noChangeShapeType="1"/>
            </p:cNvSpPr>
            <p:nvPr userDrawn="1"/>
          </p:nvSpPr>
          <p:spPr bwMode="auto">
            <a:xfrm>
              <a:off x="7327900"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2" name="Line 234"/>
            <p:cNvSpPr>
              <a:spLocks noChangeShapeType="1"/>
            </p:cNvSpPr>
            <p:nvPr userDrawn="1"/>
          </p:nvSpPr>
          <p:spPr bwMode="auto">
            <a:xfrm>
              <a:off x="334486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3" name="Line 235"/>
            <p:cNvSpPr>
              <a:spLocks noChangeShapeType="1"/>
            </p:cNvSpPr>
            <p:nvPr userDrawn="1"/>
          </p:nvSpPr>
          <p:spPr bwMode="auto">
            <a:xfrm>
              <a:off x="348694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4" name="Line 236"/>
            <p:cNvSpPr>
              <a:spLocks noChangeShapeType="1"/>
            </p:cNvSpPr>
            <p:nvPr userDrawn="1"/>
          </p:nvSpPr>
          <p:spPr bwMode="auto">
            <a:xfrm>
              <a:off x="6415352"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5" name="Line 237"/>
            <p:cNvSpPr>
              <a:spLocks noChangeShapeType="1"/>
            </p:cNvSpPr>
            <p:nvPr userDrawn="1"/>
          </p:nvSpPr>
          <p:spPr bwMode="auto">
            <a:xfrm>
              <a:off x="6559815"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sp>
          <p:nvSpPr>
            <p:cNvPr id="136" name="Line 239"/>
            <p:cNvSpPr>
              <a:spLocks noChangeShapeType="1"/>
            </p:cNvSpPr>
            <p:nvPr userDrawn="1"/>
          </p:nvSpPr>
          <p:spPr bwMode="auto">
            <a:xfrm>
              <a:off x="9487694" y="-261938"/>
              <a:ext cx="0" cy="247650"/>
            </a:xfrm>
            <a:prstGeom prst="line">
              <a:avLst/>
            </a:prstGeom>
            <a:noFill/>
            <a:ln w="6350" cap="rnd">
              <a:solidFill>
                <a:srgbClr val="E60000"/>
              </a:solidFill>
              <a:round/>
              <a:headEnd/>
              <a:tailEnd/>
            </a:ln>
            <a:effectLst/>
          </p:spPr>
          <p:txBody>
            <a:bodyPr lIns="0" tIns="0" rIns="0" bIns="0">
              <a:spAutoFit/>
            </a:bodyPr>
            <a:lstStyle/>
            <a:p>
              <a:pPr lvl="0"/>
              <a:endParaRPr lang="ja-JP" altLang="en-US"/>
            </a:p>
          </p:txBody>
        </p:sp>
      </p:grpSp>
      <p:grpSp>
        <p:nvGrpSpPr>
          <p:cNvPr id="90" name="Group 136"/>
          <p:cNvGrpSpPr/>
          <p:nvPr>
            <p:custDataLst>
              <p:tags r:id="rId25"/>
            </p:custDataLst>
          </p:nvPr>
        </p:nvGrpSpPr>
        <p:grpSpPr>
          <a:xfrm>
            <a:off x="-102316" y="321469"/>
            <a:ext cx="80962" cy="6326462"/>
            <a:chOff x="9926638" y="321469"/>
            <a:chExt cx="282575" cy="6326462"/>
          </a:xfrm>
        </p:grpSpPr>
        <p:sp>
          <p:nvSpPr>
            <p:cNvPr id="91"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2"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3"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4"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5"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6"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7"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8"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99"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0"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1"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2"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3"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4"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5"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6"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7"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08"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grpSp>
        <p:nvGrpSpPr>
          <p:cNvPr id="109" name="Group 136"/>
          <p:cNvGrpSpPr/>
          <p:nvPr>
            <p:custDataLst>
              <p:tags r:id="rId26"/>
            </p:custDataLst>
          </p:nvPr>
        </p:nvGrpSpPr>
        <p:grpSpPr>
          <a:xfrm>
            <a:off x="9926639" y="321469"/>
            <a:ext cx="80962" cy="6326462"/>
            <a:chOff x="9926638" y="321469"/>
            <a:chExt cx="282575" cy="6326462"/>
          </a:xfrm>
        </p:grpSpPr>
        <p:sp>
          <p:nvSpPr>
            <p:cNvPr id="110" name="Line 243"/>
            <p:cNvSpPr>
              <a:spLocks noChangeShapeType="1"/>
            </p:cNvSpPr>
            <p:nvPr userDrawn="1"/>
          </p:nvSpPr>
          <p:spPr bwMode="auto">
            <a:xfrm>
              <a:off x="9926638" y="70088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55" name="Line 244"/>
            <p:cNvSpPr>
              <a:spLocks noChangeShapeType="1"/>
            </p:cNvSpPr>
            <p:nvPr userDrawn="1"/>
          </p:nvSpPr>
          <p:spPr bwMode="auto">
            <a:xfrm>
              <a:off x="9926638" y="123344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56" name="Line 246"/>
            <p:cNvSpPr>
              <a:spLocks noChangeShapeType="1"/>
            </p:cNvSpPr>
            <p:nvPr userDrawn="1"/>
          </p:nvSpPr>
          <p:spPr bwMode="auto">
            <a:xfrm>
              <a:off x="9926638" y="37634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57" name="Line 247"/>
            <p:cNvSpPr>
              <a:spLocks noChangeShapeType="1"/>
            </p:cNvSpPr>
            <p:nvPr userDrawn="1"/>
          </p:nvSpPr>
          <p:spPr bwMode="auto">
            <a:xfrm>
              <a:off x="9926638" y="412942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58" name="Line 248"/>
            <p:cNvSpPr>
              <a:spLocks noChangeShapeType="1"/>
            </p:cNvSpPr>
            <p:nvPr userDrawn="1"/>
          </p:nvSpPr>
          <p:spPr bwMode="auto">
            <a:xfrm>
              <a:off x="9926638" y="6235700"/>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59" name="Line 249"/>
            <p:cNvSpPr>
              <a:spLocks noChangeShapeType="1"/>
            </p:cNvSpPr>
            <p:nvPr userDrawn="1"/>
          </p:nvSpPr>
          <p:spPr bwMode="auto">
            <a:xfrm>
              <a:off x="9926638" y="6434932"/>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0" name="Line 110"/>
            <p:cNvSpPr>
              <a:spLocks noChangeShapeType="1"/>
            </p:cNvSpPr>
            <p:nvPr userDrawn="1"/>
          </p:nvSpPr>
          <p:spPr bwMode="auto">
            <a:xfrm>
              <a:off x="9926638" y="32146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1" name="Line 110"/>
            <p:cNvSpPr>
              <a:spLocks noChangeShapeType="1"/>
            </p:cNvSpPr>
            <p:nvPr userDrawn="1"/>
          </p:nvSpPr>
          <p:spPr bwMode="auto">
            <a:xfrm>
              <a:off x="9926638" y="102631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2" name="Line 112"/>
            <p:cNvSpPr>
              <a:spLocks noChangeShapeType="1"/>
            </p:cNvSpPr>
            <p:nvPr userDrawn="1"/>
          </p:nvSpPr>
          <p:spPr bwMode="auto">
            <a:xfrm>
              <a:off x="9926638" y="34949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3" name="Line 110"/>
            <p:cNvSpPr>
              <a:spLocks noChangeShapeType="1"/>
            </p:cNvSpPr>
            <p:nvPr userDrawn="1"/>
          </p:nvSpPr>
          <p:spPr bwMode="auto">
            <a:xfrm>
              <a:off x="9926638" y="90855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4" name="Line 244"/>
            <p:cNvSpPr>
              <a:spLocks noChangeShapeType="1"/>
            </p:cNvSpPr>
            <p:nvPr userDrawn="1"/>
          </p:nvSpPr>
          <p:spPr bwMode="auto">
            <a:xfrm>
              <a:off x="9926638" y="1392334"/>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5" name="Line 112"/>
            <p:cNvSpPr>
              <a:spLocks noChangeShapeType="1"/>
            </p:cNvSpPr>
            <p:nvPr userDrawn="1"/>
          </p:nvSpPr>
          <p:spPr bwMode="auto">
            <a:xfrm>
              <a:off x="9926638" y="2266423"/>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6" name="Line 112"/>
            <p:cNvSpPr>
              <a:spLocks noChangeShapeType="1"/>
            </p:cNvSpPr>
            <p:nvPr userDrawn="1"/>
          </p:nvSpPr>
          <p:spPr bwMode="auto">
            <a:xfrm>
              <a:off x="9926638" y="1902789"/>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7" name="Line 246"/>
            <p:cNvSpPr>
              <a:spLocks noChangeShapeType="1"/>
            </p:cNvSpPr>
            <p:nvPr userDrawn="1"/>
          </p:nvSpPr>
          <p:spPr bwMode="auto">
            <a:xfrm>
              <a:off x="9926638" y="38822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8" name="Line 247"/>
            <p:cNvSpPr>
              <a:spLocks noChangeShapeType="1"/>
            </p:cNvSpPr>
            <p:nvPr userDrawn="1"/>
          </p:nvSpPr>
          <p:spPr bwMode="auto">
            <a:xfrm>
              <a:off x="9926638" y="4257578"/>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69" name="Line 247"/>
            <p:cNvSpPr>
              <a:spLocks noChangeShapeType="1"/>
            </p:cNvSpPr>
            <p:nvPr userDrawn="1"/>
          </p:nvSpPr>
          <p:spPr bwMode="auto">
            <a:xfrm>
              <a:off x="9926638" y="46188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70" name="Line 110"/>
            <p:cNvSpPr>
              <a:spLocks noChangeShapeType="1"/>
            </p:cNvSpPr>
            <p:nvPr userDrawn="1"/>
          </p:nvSpPr>
          <p:spPr bwMode="auto">
            <a:xfrm>
              <a:off x="9926638" y="367507"/>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sp>
          <p:nvSpPr>
            <p:cNvPr id="171" name="Line 249"/>
            <p:cNvSpPr>
              <a:spLocks noChangeShapeType="1"/>
            </p:cNvSpPr>
            <p:nvPr userDrawn="1"/>
          </p:nvSpPr>
          <p:spPr bwMode="auto">
            <a:xfrm>
              <a:off x="9926638" y="6647931"/>
              <a:ext cx="282575" cy="0"/>
            </a:xfrm>
            <a:prstGeom prst="line">
              <a:avLst/>
            </a:prstGeom>
            <a:noFill/>
            <a:ln w="6350" cap="rnd">
              <a:solidFill>
                <a:srgbClr val="E60000"/>
              </a:solidFill>
              <a:round/>
              <a:headEnd/>
              <a:tailEnd/>
            </a:ln>
            <a:effectLst/>
          </p:spPr>
          <p:txBody>
            <a:bodyPr lIns="0" tIns="0" rIns="0" bIns="0">
              <a:spAutoFit/>
            </a:bodyPr>
            <a:lstStyle/>
            <a:p>
              <a:pPr>
                <a:defRPr/>
              </a:pPr>
              <a:endParaRPr lang="ja-JP" altLang="en-US"/>
            </a:p>
          </p:txBody>
        </p:sp>
      </p:grpSp>
    </p:spTree>
    <p:extLst>
      <p:ext uri="{BB962C8B-B14F-4D97-AF65-F5344CB8AC3E}">
        <p14:creationId xmlns:p14="http://schemas.microsoft.com/office/powerpoint/2010/main" val="105441077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804" r:id="rId4"/>
    <p:sldLayoutId id="2147483764" r:id="rId5"/>
    <p:sldLayoutId id="2147483801" r:id="rId6"/>
    <p:sldLayoutId id="2147483778" r:id="rId7"/>
    <p:sldLayoutId id="2147483805" r:id="rId8"/>
    <p:sldLayoutId id="2147483806" r:id="rId9"/>
    <p:sldLayoutId id="2147483807" r:id="rId10"/>
    <p:sldLayoutId id="2147483802" r:id="rId11"/>
    <p:sldLayoutId id="2147483785" r:id="rId12"/>
    <p:sldLayoutId id="2147483782" r:id="rId13"/>
    <p:sldLayoutId id="2147483803" r:id="rId14"/>
    <p:sldLayoutId id="2147483810" r:id="rId15"/>
    <p:sldLayoutId id="2147483808" r:id="rId16"/>
    <p:sldLayoutId id="2147483788" r:id="rId17"/>
    <p:sldLayoutId id="2147483786" r:id="rId18"/>
    <p:sldLayoutId id="2147483809" r:id="rId19"/>
    <p:sldLayoutId id="2147483811" r:id="rId20"/>
    <p:sldLayoutId id="2147483812" r:id="rId21"/>
  </p:sldLayoutIdLst>
  <p:hf hdr="0" dt="0"/>
  <p:txStyles>
    <p:titleStyle>
      <a:lvl1pPr algn="l" defTabSz="495330" rtl="0" eaLnBrk="1" latinLnBrk="0" hangingPunct="1">
        <a:lnSpc>
          <a:spcPts val="2817"/>
        </a:lnSpc>
        <a:spcBef>
          <a:spcPct val="0"/>
        </a:spcBef>
        <a:buNone/>
        <a:defRPr kumimoji="1" sz="2000"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p:titleStyle>
    <p:bodyStyle>
      <a:lvl1pPr marL="0" indent="0" algn="l" defTabSz="495330" rtl="0" eaLnBrk="1" latinLnBrk="0" hangingPunct="1">
        <a:lnSpc>
          <a:spcPct val="100000"/>
        </a:lnSpc>
        <a:spcBef>
          <a:spcPts val="300"/>
        </a:spcBef>
        <a:spcAft>
          <a:spcPts val="300"/>
        </a:spcAft>
        <a:buClr>
          <a:srgbClr val="5A5A5A"/>
        </a:buClr>
        <a:buFont typeface="Wingdings" panose="05000000000000000000" pitchFamily="2" charset="2"/>
        <a:buNone/>
        <a:defRPr kumimoji="1" lang="ja-JP" altLang="en-US" sz="1100" kern="120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360000" indent="-180000" algn="l" defTabSz="495330" rtl="0" eaLnBrk="1" latinLnBrk="0" hangingPunct="1">
        <a:lnSpc>
          <a:spcPct val="100000"/>
        </a:lnSpc>
        <a:spcBef>
          <a:spcPts val="300"/>
        </a:spcBef>
        <a:spcAft>
          <a:spcPts val="300"/>
        </a:spcAft>
        <a:buClr>
          <a:srgbClr val="838383"/>
        </a:buClr>
        <a:buSzPct val="70000"/>
        <a:buFont typeface="Wingdings" panose="05000000000000000000" pitchFamily="2" charset="2"/>
        <a:buChar char="l"/>
        <a:tabLst>
          <a:tab pos="9000000" algn="r"/>
        </a:tabLst>
        <a:defRPr kumimoji="1" lang="ja-JP" altLang="en-US" sz="1100" kern="120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540000" indent="-180000" algn="l" defTabSz="495330" rtl="0" eaLnBrk="1" latinLnBrk="0" hangingPunct="1">
        <a:lnSpc>
          <a:spcPct val="100000"/>
        </a:lnSpc>
        <a:spcBef>
          <a:spcPts val="300"/>
        </a:spcBef>
        <a:spcAft>
          <a:spcPts val="300"/>
        </a:spcAft>
        <a:buClr>
          <a:schemeClr val="tx1"/>
        </a:buClr>
        <a:buSzPct val="100000"/>
        <a:buFont typeface="ＭＳ Ｐゴシック" panose="020B0600070205080204" pitchFamily="50" charset="-128"/>
        <a:buChar char="-"/>
        <a:defRPr kumimoji="1" lang="ja-JP" altLang="en-US" sz="1100" kern="120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712800" indent="-176400" algn="l" defTabSz="495330" rtl="0" eaLnBrk="1" latinLnBrk="0" hangingPunct="1">
        <a:lnSpc>
          <a:spcPct val="100000"/>
        </a:lnSpc>
        <a:spcBef>
          <a:spcPts val="300"/>
        </a:spcBef>
        <a:spcAft>
          <a:spcPts val="300"/>
        </a:spcAft>
        <a:buClr>
          <a:schemeClr val="tx1"/>
        </a:buClr>
        <a:buFont typeface="Wingdings" panose="05000000000000000000" pitchFamily="2" charset="2"/>
        <a:buChar char=""/>
        <a:defRPr kumimoji="1" lang="ja-JP" altLang="en-US" sz="1100" kern="120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900000" indent="-174625" algn="l" defTabSz="495330" rtl="0" eaLnBrk="1" latinLnBrk="0" hangingPunct="1">
        <a:lnSpc>
          <a:spcPct val="100000"/>
        </a:lnSpc>
        <a:spcBef>
          <a:spcPts val="300"/>
        </a:spcBef>
        <a:spcAft>
          <a:spcPts val="300"/>
        </a:spcAft>
        <a:buClr>
          <a:schemeClr val="tx1"/>
        </a:buClr>
        <a:buFont typeface="ＭＳ Ｐゴシック" panose="020B0600070205080204" pitchFamily="50" charset="-128"/>
        <a:buChar char="-"/>
        <a:tabLst/>
        <a:defRPr kumimoji="1" lang="ja-JP" altLang="en-US" sz="1100" b="0" i="0" kern="120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1080000" indent="-176400" algn="l" defTabSz="-429974" rtl="0" eaLnBrk="1" latinLnBrk="0" hangingPunct="1">
        <a:lnSpc>
          <a:spcPts val="1083"/>
        </a:lnSpc>
        <a:spcBef>
          <a:spcPts val="650"/>
        </a:spcBef>
        <a:buClr>
          <a:schemeClr val="tx1"/>
        </a:buClr>
        <a:buFont typeface="Wingdings" panose="05000000000000000000" pitchFamily="2" charset="2"/>
        <a:buChar char=""/>
        <a:defRPr kumimoji="1" sz="1100" kern="1200">
          <a:solidFill>
            <a:schemeClr val="tx1"/>
          </a:solidFill>
          <a:latin typeface="+mn-lt"/>
          <a:ea typeface="+mn-ea"/>
          <a:cs typeface="+mn-cs"/>
        </a:defRPr>
      </a:lvl6pPr>
      <a:lvl7pPr marL="1260000" indent="-176400" algn="l" defTabSz="495330" rtl="0" eaLnBrk="1" latinLnBrk="0" hangingPunct="1">
        <a:lnSpc>
          <a:spcPts val="1517"/>
        </a:lnSpc>
        <a:spcBef>
          <a:spcPts val="650"/>
        </a:spcBef>
        <a:buFont typeface="ＭＳ Ｐゴシック" panose="020B0600070205080204" pitchFamily="50" charset="-128"/>
        <a:buChar char="-"/>
        <a:defRPr kumimoji="1" sz="1100" b="0" i="0" kern="1200">
          <a:solidFill>
            <a:schemeClr val="tx1"/>
          </a:solidFill>
          <a:latin typeface="+mn-lt"/>
          <a:ea typeface="+mn-ea"/>
          <a:cs typeface="+mn-cs"/>
        </a:defRPr>
      </a:lvl7pPr>
      <a:lvl8pPr marL="371497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8pPr>
      <a:lvl9pPr marL="421030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9pPr>
    </p:bodyStyle>
    <p:otherStyle>
      <a:defPPr>
        <a:defRPr lang="en-US"/>
      </a:defPPr>
      <a:lvl1pPr marL="0" algn="l" defTabSz="495330" rtl="0" eaLnBrk="1" latinLnBrk="0" hangingPunct="1">
        <a:defRPr kumimoji="1" sz="2000" kern="1200">
          <a:solidFill>
            <a:schemeClr val="tx1"/>
          </a:solidFill>
          <a:latin typeface="+mn-lt"/>
          <a:ea typeface="+mn-ea"/>
          <a:cs typeface="+mn-cs"/>
        </a:defRPr>
      </a:lvl1pPr>
      <a:lvl2pPr marL="495330" algn="l" defTabSz="495330" rtl="0" eaLnBrk="1" latinLnBrk="0" hangingPunct="1">
        <a:defRPr kumimoji="1" sz="2000" kern="1200">
          <a:solidFill>
            <a:schemeClr val="tx1"/>
          </a:solidFill>
          <a:latin typeface="+mn-lt"/>
          <a:ea typeface="+mn-ea"/>
          <a:cs typeface="+mn-cs"/>
        </a:defRPr>
      </a:lvl2pPr>
      <a:lvl3pPr marL="990661" algn="l" defTabSz="495330" rtl="0" eaLnBrk="1" latinLnBrk="0" hangingPunct="1">
        <a:defRPr kumimoji="1" sz="2000" kern="1200">
          <a:solidFill>
            <a:schemeClr val="tx1"/>
          </a:solidFill>
          <a:latin typeface="+mn-lt"/>
          <a:ea typeface="+mn-ea"/>
          <a:cs typeface="+mn-cs"/>
        </a:defRPr>
      </a:lvl3pPr>
      <a:lvl4pPr marL="1485991" algn="l" defTabSz="495330" rtl="0" eaLnBrk="1" latinLnBrk="0" hangingPunct="1">
        <a:defRPr kumimoji="1" sz="2000" kern="1200">
          <a:solidFill>
            <a:schemeClr val="tx1"/>
          </a:solidFill>
          <a:latin typeface="+mn-lt"/>
          <a:ea typeface="+mn-ea"/>
          <a:cs typeface="+mn-cs"/>
        </a:defRPr>
      </a:lvl4pPr>
      <a:lvl5pPr marL="1981322" algn="l" defTabSz="495330" rtl="0" eaLnBrk="1" latinLnBrk="0" hangingPunct="1">
        <a:defRPr kumimoji="1" sz="2000" kern="1200">
          <a:solidFill>
            <a:schemeClr val="tx1"/>
          </a:solidFill>
          <a:latin typeface="+mn-lt"/>
          <a:ea typeface="+mn-ea"/>
          <a:cs typeface="+mn-cs"/>
        </a:defRPr>
      </a:lvl5pPr>
      <a:lvl6pPr marL="2476652" algn="l" defTabSz="495330" rtl="0" eaLnBrk="1" latinLnBrk="0" hangingPunct="1">
        <a:defRPr kumimoji="1" sz="2000" kern="1200">
          <a:solidFill>
            <a:schemeClr val="tx1"/>
          </a:solidFill>
          <a:latin typeface="+mn-lt"/>
          <a:ea typeface="+mn-ea"/>
          <a:cs typeface="+mn-cs"/>
        </a:defRPr>
      </a:lvl6pPr>
      <a:lvl7pPr marL="2971983" algn="l" defTabSz="495330" rtl="0" eaLnBrk="1" latinLnBrk="0" hangingPunct="1">
        <a:defRPr kumimoji="1" sz="2000" kern="1200">
          <a:solidFill>
            <a:schemeClr val="tx1"/>
          </a:solidFill>
          <a:latin typeface="+mn-lt"/>
          <a:ea typeface="+mn-ea"/>
          <a:cs typeface="+mn-cs"/>
        </a:defRPr>
      </a:lvl7pPr>
      <a:lvl8pPr marL="3467313" algn="l" defTabSz="495330" rtl="0" eaLnBrk="1" latinLnBrk="0" hangingPunct="1">
        <a:defRPr kumimoji="1" sz="2000" kern="1200">
          <a:solidFill>
            <a:schemeClr val="tx1"/>
          </a:solidFill>
          <a:latin typeface="+mn-lt"/>
          <a:ea typeface="+mn-ea"/>
          <a:cs typeface="+mn-cs"/>
        </a:defRPr>
      </a:lvl8pPr>
      <a:lvl9pPr marL="3962644" algn="l" defTabSz="495330" rtl="0" eaLnBrk="1" latinLnBrk="0" hangingPunct="1">
        <a:defRPr kumimoji="1"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6.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18.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7.png"/><Relationship Id="rId9" Type="http://schemas.openxmlformats.org/officeDocument/2006/relationships/image" Target="../media/image28.png"/><Relationship Id="rId1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27.xml"/><Relationship Id="rId1" Type="http://schemas.openxmlformats.org/officeDocument/2006/relationships/tags" Target="../tags/tag26.xml"/></Relationships>
</file>

<file path=ppt/slides/_rels/slide20.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image" Target="../media/image35.emf"/><Relationship Id="rId7" Type="http://schemas.openxmlformats.org/officeDocument/2006/relationships/image" Target="../media/image39.emf"/><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38.emf"/><Relationship Id="rId5" Type="http://schemas.openxmlformats.org/officeDocument/2006/relationships/image" Target="../media/image37.emf"/><Relationship Id="rId4" Type="http://schemas.openxmlformats.org/officeDocument/2006/relationships/image" Target="../media/image36.emf"/></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8.xml"/><Relationship Id="rId6" Type="http://schemas.openxmlformats.org/officeDocument/2006/relationships/image" Target="../media/image16.png"/><Relationship Id="rId5" Type="http://schemas.openxmlformats.org/officeDocument/2006/relationships/image" Target="../media/image2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333072" y="2020649"/>
            <a:ext cx="5244651" cy="739176"/>
          </a:xfrm>
        </p:spPr>
        <p:txBody>
          <a:bodyPr/>
          <a:lstStyle/>
          <a:p>
            <a:r>
              <a:rPr kumimoji="1" lang="ja-JP" altLang="en-US" dirty="0">
                <a:latin typeface="Meiryo UI" panose="020B0604030504040204" pitchFamily="50" charset="-128"/>
                <a:ea typeface="Meiryo UI" panose="020B0604030504040204" pitchFamily="50" charset="-128"/>
              </a:rPr>
              <a:t>個別避難計画策定支援ツール</a:t>
            </a:r>
            <a:r>
              <a:rPr kumimoji="1" lang="en-US" altLang="ja-JP" dirty="0">
                <a:latin typeface="Meiryo UI" panose="020B0604030504040204" pitchFamily="50" charset="-128"/>
                <a:ea typeface="Meiryo UI" panose="020B0604030504040204" pitchFamily="50" charset="-128"/>
              </a:rPr>
              <a:t/>
            </a:r>
            <a:br>
              <a:rPr kumimoji="1" lang="en-US" altLang="ja-JP" dirty="0">
                <a:latin typeface="Meiryo UI" panose="020B0604030504040204" pitchFamily="50" charset="-128"/>
                <a:ea typeface="Meiryo UI" panose="020B0604030504040204" pitchFamily="50" charset="-128"/>
              </a:rPr>
            </a:br>
            <a:r>
              <a:rPr lang="ja-JP" altLang="en-US" sz="1600" dirty="0">
                <a:latin typeface="Meiryo UI" panose="020B0604030504040204" pitchFamily="50" charset="-128"/>
                <a:ea typeface="Meiryo UI" panose="020B0604030504040204" pitchFamily="50" charset="-128"/>
              </a:rPr>
              <a:t>（令和５年</a:t>
            </a:r>
            <a:r>
              <a:rPr lang="en-US" altLang="ja-JP" sz="1600" dirty="0">
                <a:latin typeface="Meiryo UI" panose="020B0604030504040204" pitchFamily="50" charset="-128"/>
                <a:ea typeface="Meiryo UI" panose="020B0604030504040204" pitchFamily="50" charset="-128"/>
              </a:rPr>
              <a:t>3</a:t>
            </a:r>
            <a:r>
              <a:rPr lang="ja-JP" altLang="en-US" sz="1600" dirty="0">
                <a:latin typeface="Meiryo UI" panose="020B0604030504040204" pitchFamily="50" charset="-128"/>
                <a:ea typeface="Meiryo UI" panose="020B0604030504040204" pitchFamily="50" charset="-128"/>
              </a:rPr>
              <a:t>月作成</a:t>
            </a:r>
            <a:r>
              <a:rPr kumimoji="1" lang="ja-JP" altLang="en-US" sz="1600" dirty="0">
                <a:latin typeface="Meiryo UI" panose="020B0604030504040204" pitchFamily="50" charset="-128"/>
                <a:ea typeface="Meiryo UI" panose="020B0604030504040204" pitchFamily="50" charset="-128"/>
              </a:rPr>
              <a:t>）</a:t>
            </a:r>
            <a:endParaRPr kumimoji="1" lang="ja-JP" altLang="en-US" dirty="0"/>
          </a:p>
        </p:txBody>
      </p:sp>
      <p:sp>
        <p:nvSpPr>
          <p:cNvPr id="5" name="テキスト ボックス 4">
            <a:extLst>
              <a:ext uri="{FF2B5EF4-FFF2-40B4-BE49-F238E27FC236}">
                <a16:creationId xmlns:a16="http://schemas.microsoft.com/office/drawing/2014/main" id="{86AD3BBF-F7B5-44DB-BAFB-D85935447179}"/>
              </a:ext>
            </a:extLst>
          </p:cNvPr>
          <p:cNvSpPr txBox="1"/>
          <p:nvPr/>
        </p:nvSpPr>
        <p:spPr>
          <a:xfrm>
            <a:off x="453175" y="4715652"/>
            <a:ext cx="8750267" cy="656705"/>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4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AF8751E3-7F09-40F7-9324-7203448265C0}"/>
              </a:ext>
            </a:extLst>
          </p:cNvPr>
          <p:cNvSpPr txBox="1"/>
          <p:nvPr/>
        </p:nvSpPr>
        <p:spPr>
          <a:xfrm>
            <a:off x="314084" y="5756882"/>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福島県</a:t>
            </a:r>
          </a:p>
        </p:txBody>
      </p:sp>
    </p:spTree>
    <p:extLst>
      <p:ext uri="{BB962C8B-B14F-4D97-AF65-F5344CB8AC3E}">
        <p14:creationId xmlns:p14="http://schemas.microsoft.com/office/powerpoint/2010/main" val="3542591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４．個別避難計画の作成体制・方法の基本的な考え方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362031"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（２）個別避難計画作成対象者の「作成優先度」を決めて取り組みます。</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1923225A-3DC8-45FE-AD69-A796FA443C0A}"/>
              </a:ext>
            </a:extLst>
          </p:cNvPr>
          <p:cNvGraphicFramePr>
            <a:graphicFrameLocks noGrp="1"/>
          </p:cNvGraphicFramePr>
          <p:nvPr>
            <p:extLst>
              <p:ext uri="{D42A27DB-BD31-4B8C-83A1-F6EECF244321}">
                <p14:modId xmlns:p14="http://schemas.microsoft.com/office/powerpoint/2010/main" val="1827684418"/>
              </p:ext>
            </p:extLst>
          </p:nvPr>
        </p:nvGraphicFramePr>
        <p:xfrm>
          <a:off x="1072342" y="2193176"/>
          <a:ext cx="8417260" cy="3657600"/>
        </p:xfrm>
        <a:graphic>
          <a:graphicData uri="http://schemas.openxmlformats.org/drawingml/2006/table">
            <a:tbl>
              <a:tblPr firstRow="1" bandRow="1">
                <a:tableStyleId>{5940675A-B579-460E-94D1-54222C63F5DA}</a:tableStyleId>
              </a:tblPr>
              <a:tblGrid>
                <a:gridCol w="390698">
                  <a:extLst>
                    <a:ext uri="{9D8B030D-6E8A-4147-A177-3AD203B41FA5}">
                      <a16:colId xmlns:a16="http://schemas.microsoft.com/office/drawing/2014/main" val="2296431961"/>
                    </a:ext>
                  </a:extLst>
                </a:gridCol>
                <a:gridCol w="2864958">
                  <a:extLst>
                    <a:ext uri="{9D8B030D-6E8A-4147-A177-3AD203B41FA5}">
                      <a16:colId xmlns:a16="http://schemas.microsoft.com/office/drawing/2014/main" val="2669117468"/>
                    </a:ext>
                  </a:extLst>
                </a:gridCol>
                <a:gridCol w="2580802">
                  <a:extLst>
                    <a:ext uri="{9D8B030D-6E8A-4147-A177-3AD203B41FA5}">
                      <a16:colId xmlns:a16="http://schemas.microsoft.com/office/drawing/2014/main" val="1593587000"/>
                    </a:ext>
                  </a:extLst>
                </a:gridCol>
                <a:gridCol w="2580802">
                  <a:extLst>
                    <a:ext uri="{9D8B030D-6E8A-4147-A177-3AD203B41FA5}">
                      <a16:colId xmlns:a16="http://schemas.microsoft.com/office/drawing/2014/main" val="3359718114"/>
                    </a:ext>
                  </a:extLst>
                </a:gridCol>
              </a:tblGrid>
              <a:tr h="370840">
                <a:tc rowSpan="2" gridSpan="2">
                  <a:txBody>
                    <a:bodyPr/>
                    <a:lstStyle/>
                    <a:p>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rowSpan="2" hMerge="1">
                  <a:txBody>
                    <a:bodyPr/>
                    <a:lstStyle/>
                    <a:p>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gridSpan="2">
                  <a:txBody>
                    <a:bodyPr/>
                    <a:lstStyle/>
                    <a:p>
                      <a:pPr algn="ctr"/>
                      <a:r>
                        <a:rPr kumimoji="1" lang="ja-JP" altLang="en-US" dirty="0">
                          <a:latin typeface="Meiryo UI" panose="020B0604030504040204" pitchFamily="50" charset="-128"/>
                          <a:ea typeface="Meiryo UI" panose="020B0604030504040204" pitchFamily="50" charset="-128"/>
                        </a:rPr>
                        <a:t>居住地の災害リスク</a:t>
                      </a:r>
                    </a:p>
                  </a:txBody>
                  <a:tcPr>
                    <a:solidFill>
                      <a:schemeClr val="accent6">
                        <a:lumMod val="20000"/>
                        <a:lumOff val="80000"/>
                      </a:schemeClr>
                    </a:solidFill>
                  </a:tcPr>
                </a:tc>
                <a:tc hMerge="1">
                  <a:txBody>
                    <a:bodyPr/>
                    <a:lstStyle/>
                    <a:p>
                      <a:endParaRPr kumimoji="1" lang="ja-JP" altLang="en-US" dirty="0"/>
                    </a:p>
                  </a:txBody>
                  <a:tcPr/>
                </a:tc>
                <a:extLst>
                  <a:ext uri="{0D108BD9-81ED-4DB2-BD59-A6C34878D82A}">
                    <a16:rowId xmlns:a16="http://schemas.microsoft.com/office/drawing/2014/main" val="3729101953"/>
                  </a:ext>
                </a:extLst>
              </a:tr>
              <a:tr h="370840">
                <a:tc gridSpan="2" vMerge="1">
                  <a:txBody>
                    <a:bodyPr/>
                    <a:lstStyle/>
                    <a:p>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hMerge="1" vMerge="1">
                  <a:txBody>
                    <a:bodyPr/>
                    <a:lstStyle/>
                    <a:p>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dirty="0">
                          <a:latin typeface="Meiryo UI" panose="020B0604030504040204" pitchFamily="50" charset="-128"/>
                          <a:ea typeface="Meiryo UI" panose="020B0604030504040204" pitchFamily="50" charset="-128"/>
                        </a:rPr>
                        <a:t>主な災害リスクが</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地震のみ</a:t>
                      </a:r>
                    </a:p>
                  </a:txBody>
                  <a:tcPr/>
                </a:tc>
                <a:tc>
                  <a:txBody>
                    <a:bodyPr/>
                    <a:lstStyle/>
                    <a:p>
                      <a:r>
                        <a:rPr kumimoji="1" lang="ja-JP" altLang="en-US" sz="2000" dirty="0">
                          <a:latin typeface="Meiryo UI" panose="020B0604030504040204" pitchFamily="50" charset="-128"/>
                          <a:ea typeface="Meiryo UI" panose="020B0604030504040204" pitchFamily="50" charset="-128"/>
                        </a:rPr>
                        <a:t>土砂災害や洪水、津波の被災リスクがある</a:t>
                      </a:r>
                    </a:p>
                  </a:txBody>
                  <a:tcPr/>
                </a:tc>
                <a:extLst>
                  <a:ext uri="{0D108BD9-81ED-4DB2-BD59-A6C34878D82A}">
                    <a16:rowId xmlns:a16="http://schemas.microsoft.com/office/drawing/2014/main" val="2961960823"/>
                  </a:ext>
                </a:extLst>
              </a:tr>
              <a:tr h="370840">
                <a:tc rowSpan="2">
                  <a:txBody>
                    <a:bodyPr/>
                    <a:lstStyle/>
                    <a:p>
                      <a:r>
                        <a:rPr kumimoji="1" lang="ja-JP" altLang="en-US" dirty="0">
                          <a:latin typeface="Meiryo UI" panose="020B0604030504040204" pitchFamily="50" charset="-128"/>
                          <a:ea typeface="Meiryo UI" panose="020B0604030504040204" pitchFamily="50" charset="-128"/>
                        </a:rPr>
                        <a:t>対象者の身体状況</a:t>
                      </a:r>
                    </a:p>
                  </a:txBody>
                  <a:tcPr>
                    <a:solidFill>
                      <a:schemeClr val="accent6">
                        <a:lumMod val="20000"/>
                        <a:lumOff val="80000"/>
                      </a:schemeClr>
                    </a:solidFill>
                  </a:tcPr>
                </a:tc>
                <a:tc>
                  <a:txBody>
                    <a:bodyPr/>
                    <a:lstStyle/>
                    <a:p>
                      <a:r>
                        <a:rPr kumimoji="1" lang="ja-JP" altLang="en-US" dirty="0">
                          <a:latin typeface="Meiryo UI" panose="020B0604030504040204" pitchFamily="50" charset="-128"/>
                          <a:ea typeface="Meiryo UI" panose="020B0604030504040204" pitchFamily="50" charset="-128"/>
                        </a:rPr>
                        <a:t>医療・福祉が停止することの影響が相対的に大きい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a:t>
                      </a:r>
                      <a:r>
                        <a:rPr kumimoji="1" lang="ja-JP" altLang="en-US" sz="1800" dirty="0">
                          <a:latin typeface="Meiryo UI" panose="020B0604030504040204" pitchFamily="50" charset="-128"/>
                          <a:ea typeface="Meiryo UI" panose="020B0604030504040204" pitchFamily="50" charset="-128"/>
                        </a:rPr>
                        <a:t>区分Ａ（要医療）</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　区分Ｂ（要介護）</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　区分Ｃ（障がい）</a:t>
                      </a: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388856347"/>
                  </a:ext>
                </a:extLst>
              </a:tr>
              <a:tr h="370840">
                <a:tc vMerge="1">
                  <a:txBody>
                    <a:bodyPr/>
                    <a:lstStyle/>
                    <a:p>
                      <a:endParaRPr kumimoji="1" lang="ja-JP" altLang="en-US" dirty="0"/>
                    </a:p>
                  </a:txBody>
                  <a:tcPr/>
                </a:tc>
                <a:tc>
                  <a:txBody>
                    <a:bodyPr/>
                    <a:lstStyle/>
                    <a:p>
                      <a:r>
                        <a:rPr kumimoji="1" lang="ja-JP" altLang="en-US" dirty="0">
                          <a:latin typeface="Meiryo UI" panose="020B0604030504040204" pitchFamily="50" charset="-128"/>
                          <a:ea typeface="Meiryo UI" panose="020B0604030504040204" pitchFamily="50" charset="-128"/>
                        </a:rPr>
                        <a:t>影響が相対的に低い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区分Ｄ（一般）</a:t>
                      </a:r>
                      <a:endParaRPr kumimoji="1" lang="en-US" altLang="ja-JP" dirty="0">
                        <a:latin typeface="Meiryo UI" panose="020B0604030504040204" pitchFamily="50" charset="-128"/>
                        <a:ea typeface="Meiryo UI" panose="020B0604030504040204" pitchFamily="50" charset="-128"/>
                      </a:endParaRPr>
                    </a:p>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892797596"/>
                  </a:ext>
                </a:extLst>
              </a:tr>
            </a:tbl>
          </a:graphicData>
        </a:graphic>
      </p:graphicFrame>
      <p:sp>
        <p:nvSpPr>
          <p:cNvPr id="4" name="吹き出し: 下矢印 3">
            <a:extLst>
              <a:ext uri="{FF2B5EF4-FFF2-40B4-BE49-F238E27FC236}">
                <a16:creationId xmlns:a16="http://schemas.microsoft.com/office/drawing/2014/main" id="{18A83631-2D12-4299-9955-C928B6DDB3EB}"/>
              </a:ext>
            </a:extLst>
          </p:cNvPr>
          <p:cNvSpPr/>
          <p:nvPr/>
        </p:nvSpPr>
        <p:spPr>
          <a:xfrm flipH="1" flipV="1">
            <a:off x="6624479" y="4681317"/>
            <a:ext cx="2975959" cy="709021"/>
          </a:xfrm>
          <a:prstGeom prst="downArrowCallout">
            <a:avLst>
              <a:gd name="adj1" fmla="val 21862"/>
              <a:gd name="adj2" fmla="val 36724"/>
              <a:gd name="adj3" fmla="val 25000"/>
              <a:gd name="adj4" fmla="val 64977"/>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800" dirty="0">
              <a:solidFill>
                <a:srgbClr val="000000"/>
              </a:solidFill>
              <a:latin typeface="Meiryo UI" panose="020B0604030504040204" pitchFamily="50" charset="-128"/>
              <a:ea typeface="Meiryo UI" panose="020B0604030504040204" pitchFamily="50" charset="-128"/>
            </a:endParaRPr>
          </a:p>
        </p:txBody>
      </p:sp>
      <p:sp>
        <p:nvSpPr>
          <p:cNvPr id="9" name="吹き出し: 下矢印 8">
            <a:extLst>
              <a:ext uri="{FF2B5EF4-FFF2-40B4-BE49-F238E27FC236}">
                <a16:creationId xmlns:a16="http://schemas.microsoft.com/office/drawing/2014/main" id="{B8A4B903-87A5-4B7F-B6EF-5EC88CE59223}"/>
              </a:ext>
            </a:extLst>
          </p:cNvPr>
          <p:cNvSpPr/>
          <p:nvPr/>
        </p:nvSpPr>
        <p:spPr>
          <a:xfrm rot="16200000" flipH="1">
            <a:off x="-561943" y="4238659"/>
            <a:ext cx="2555313" cy="713259"/>
          </a:xfrm>
          <a:prstGeom prst="downArrowCallou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800" dirty="0">
              <a:solidFill>
                <a:srgbClr val="000000"/>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C7E0937B-58B1-4E21-88CC-DC39BDA15907}"/>
              </a:ext>
            </a:extLst>
          </p:cNvPr>
          <p:cNvSpPr txBox="1"/>
          <p:nvPr/>
        </p:nvSpPr>
        <p:spPr>
          <a:xfrm>
            <a:off x="524520" y="3448717"/>
            <a:ext cx="232757" cy="1603807"/>
          </a:xfrm>
          <a:prstGeom prst="rect">
            <a:avLst/>
          </a:prstGeom>
          <a:noFill/>
          <a:ln w="12700">
            <a:noFill/>
          </a:ln>
        </p:spPr>
        <p:txBody>
          <a:bodyPr vert="eaVert" wrap="non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ワークシート２で区分</a:t>
            </a:r>
          </a:p>
        </p:txBody>
      </p:sp>
      <p:sp>
        <p:nvSpPr>
          <p:cNvPr id="10" name="四角形: 角を丸くする 9">
            <a:extLst>
              <a:ext uri="{FF2B5EF4-FFF2-40B4-BE49-F238E27FC236}">
                <a16:creationId xmlns:a16="http://schemas.microsoft.com/office/drawing/2014/main" id="{A592E277-833D-426A-A637-C7D0DC73F94C}"/>
              </a:ext>
            </a:extLst>
          </p:cNvPr>
          <p:cNvSpPr/>
          <p:nvPr/>
        </p:nvSpPr>
        <p:spPr>
          <a:xfrm>
            <a:off x="6999318" y="3454978"/>
            <a:ext cx="2382162" cy="1226339"/>
          </a:xfrm>
          <a:prstGeom prst="roundRect">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個別避難計画の作成優先度が高い対象者</a:t>
            </a:r>
            <a:endParaRPr kumimoji="1" lang="en-US" altLang="ja-JP" sz="1800" dirty="0">
              <a:solidFill>
                <a:srgbClr val="000000"/>
              </a:solidFill>
              <a:latin typeface="Meiryo UI" panose="020B0604030504040204" pitchFamily="50" charset="-128"/>
              <a:ea typeface="Meiryo UI" panose="020B0604030504040204" pitchFamily="50" charset="-128"/>
            </a:endParaRPr>
          </a:p>
        </p:txBody>
      </p:sp>
      <p:sp>
        <p:nvSpPr>
          <p:cNvPr id="14" name="吹き出し: 下矢印 13">
            <a:extLst>
              <a:ext uri="{FF2B5EF4-FFF2-40B4-BE49-F238E27FC236}">
                <a16:creationId xmlns:a16="http://schemas.microsoft.com/office/drawing/2014/main" id="{EC810AD8-5E33-4754-8768-AF8CD07F246E}"/>
              </a:ext>
            </a:extLst>
          </p:cNvPr>
          <p:cNvSpPr/>
          <p:nvPr/>
        </p:nvSpPr>
        <p:spPr>
          <a:xfrm>
            <a:off x="4317078" y="1572623"/>
            <a:ext cx="5283361" cy="588820"/>
          </a:xfrm>
          <a:prstGeom prst="downArrowCallout">
            <a:avLst>
              <a:gd name="adj1" fmla="val 33471"/>
              <a:gd name="adj2" fmla="val 39118"/>
              <a:gd name="adj3" fmla="val 25000"/>
              <a:gd name="adj4" fmla="val 64977"/>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ワークシート１で区分</a:t>
            </a:r>
          </a:p>
        </p:txBody>
      </p:sp>
      <p:sp>
        <p:nvSpPr>
          <p:cNvPr id="13" name="テキスト ボックス 12">
            <a:extLst>
              <a:ext uri="{FF2B5EF4-FFF2-40B4-BE49-F238E27FC236}">
                <a16:creationId xmlns:a16="http://schemas.microsoft.com/office/drawing/2014/main" id="{7601EC2B-1F92-4C78-94BF-12BD74C95491}"/>
              </a:ext>
            </a:extLst>
          </p:cNvPr>
          <p:cNvSpPr txBox="1"/>
          <p:nvPr/>
        </p:nvSpPr>
        <p:spPr>
          <a:xfrm>
            <a:off x="6632791" y="4989847"/>
            <a:ext cx="3142977" cy="328782"/>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800" dirty="0">
                <a:solidFill>
                  <a:srgbClr val="000000"/>
                </a:solidFill>
                <a:latin typeface="Meiryo UI" panose="020B0604030504040204" pitchFamily="50" charset="-128"/>
                <a:ea typeface="Meiryo UI" panose="020B0604030504040204" pitchFamily="50" charset="-128"/>
              </a:rPr>
              <a:t>ワークシート３でたたき台を作成</a:t>
            </a:r>
            <a:endParaRPr kumimoji="1" lang="ja-JP" altLang="en-US" sz="1100" dirty="0">
              <a:solidFill>
                <a:prstClr val="black"/>
              </a:solidFill>
              <a:latin typeface="Arial"/>
              <a:ea typeface="ＭＳ Ｐゴシック"/>
            </a:endParaRPr>
          </a:p>
        </p:txBody>
      </p:sp>
      <p:sp>
        <p:nvSpPr>
          <p:cNvPr id="11" name="吹き出し: 角を丸めた四角形 10">
            <a:extLst>
              <a:ext uri="{FF2B5EF4-FFF2-40B4-BE49-F238E27FC236}">
                <a16:creationId xmlns:a16="http://schemas.microsoft.com/office/drawing/2014/main" id="{97CB9C44-8984-4709-A595-5CA4B87DC3E8}"/>
              </a:ext>
            </a:extLst>
          </p:cNvPr>
          <p:cNvSpPr/>
          <p:nvPr/>
        </p:nvSpPr>
        <p:spPr>
          <a:xfrm>
            <a:off x="3795284" y="4681317"/>
            <a:ext cx="1534970" cy="709021"/>
          </a:xfrm>
          <a:prstGeom prst="wedgeRoundRectCallout">
            <a:avLst>
              <a:gd name="adj1" fmla="val 62368"/>
              <a:gd name="adj2" fmla="val 51426"/>
              <a:gd name="adj3" fmla="val 16667"/>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400" dirty="0">
                <a:solidFill>
                  <a:srgbClr val="000000"/>
                </a:solidFill>
                <a:latin typeface="Meiryo UI" panose="020B0604030504040204" pitchFamily="50" charset="-128"/>
                <a:ea typeface="Meiryo UI" panose="020B0604030504040204" pitchFamily="50" charset="-128"/>
              </a:rPr>
              <a:t>避難支援区分</a:t>
            </a:r>
            <a:endParaRPr kumimoji="1" lang="en-US" altLang="ja-JP" sz="1400" dirty="0">
              <a:solidFill>
                <a:srgbClr val="000000"/>
              </a:solidFill>
              <a:latin typeface="Meiryo UI" panose="020B0604030504040204" pitchFamily="50" charset="-128"/>
              <a:ea typeface="Meiryo UI" panose="020B0604030504040204" pitchFamily="50" charset="-128"/>
            </a:endParaRPr>
          </a:p>
          <a:p>
            <a:r>
              <a:rPr kumimoji="1" lang="ja-JP" altLang="en-US" sz="1400" dirty="0">
                <a:solidFill>
                  <a:srgbClr val="000000"/>
                </a:solidFill>
                <a:latin typeface="Meiryo UI" panose="020B0604030504040204" pitchFamily="50" charset="-128"/>
                <a:ea typeface="Meiryo UI" panose="020B0604030504040204" pitchFamily="50" charset="-128"/>
              </a:rPr>
              <a:t>（Ａ</a:t>
            </a:r>
            <a:r>
              <a:rPr kumimoji="1" lang="en-US" altLang="ja-JP" sz="1400" dirty="0">
                <a:solidFill>
                  <a:srgbClr val="000000"/>
                </a:solidFill>
                <a:latin typeface="Meiryo UI" panose="020B0604030504040204" pitchFamily="50" charset="-128"/>
                <a:ea typeface="Meiryo UI" panose="020B0604030504040204" pitchFamily="50" charset="-128"/>
              </a:rPr>
              <a:t>~</a:t>
            </a:r>
            <a:r>
              <a:rPr kumimoji="1" lang="ja-JP" altLang="en-US" sz="1400" dirty="0">
                <a:solidFill>
                  <a:srgbClr val="000000"/>
                </a:solidFill>
                <a:latin typeface="Meiryo UI" panose="020B0604030504040204" pitchFamily="50" charset="-128"/>
                <a:ea typeface="Meiryo UI" panose="020B0604030504040204" pitchFamily="50" charset="-128"/>
              </a:rPr>
              <a:t>Ｄ）を</a:t>
            </a:r>
            <a:endParaRPr kumimoji="1" lang="en-US" altLang="ja-JP" sz="1400" dirty="0">
              <a:solidFill>
                <a:srgbClr val="000000"/>
              </a:solidFill>
              <a:latin typeface="Meiryo UI" panose="020B0604030504040204" pitchFamily="50" charset="-128"/>
              <a:ea typeface="Meiryo UI" panose="020B0604030504040204" pitchFamily="50" charset="-128"/>
            </a:endParaRPr>
          </a:p>
          <a:p>
            <a:r>
              <a:rPr kumimoji="1" lang="ja-JP" altLang="en-US" sz="1400" dirty="0">
                <a:solidFill>
                  <a:srgbClr val="000000"/>
                </a:solidFill>
                <a:latin typeface="Meiryo UI" panose="020B0604030504040204" pitchFamily="50" charset="-128"/>
                <a:ea typeface="Meiryo UI" panose="020B0604030504040204" pitchFamily="50" charset="-128"/>
              </a:rPr>
              <a:t>設定します</a:t>
            </a:r>
          </a:p>
        </p:txBody>
      </p:sp>
      <p:pic>
        <p:nvPicPr>
          <p:cNvPr id="12" name="Picture 2" descr="スピーチをしている女性のイラスト">
            <a:extLst>
              <a:ext uri="{FF2B5EF4-FFF2-40B4-BE49-F238E27FC236}">
                <a16:creationId xmlns:a16="http://schemas.microsoft.com/office/drawing/2014/main" id="{AF8C7AD8-C4AF-4130-875A-93589DB6368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31898" y="5153733"/>
            <a:ext cx="1221997" cy="1272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585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４．個別避難計画の作成体制・方法の基本的な考え方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362031"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（４）個別避難計画に関わる取組の１０ステップ</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9331F286-4C7A-420D-B462-7DE1A7583E62}"/>
              </a:ext>
            </a:extLst>
          </p:cNvPr>
          <p:cNvGraphicFramePr>
            <a:graphicFrameLocks noGrp="1"/>
          </p:cNvGraphicFramePr>
          <p:nvPr>
            <p:extLst>
              <p:ext uri="{D42A27DB-BD31-4B8C-83A1-F6EECF244321}">
                <p14:modId xmlns:p14="http://schemas.microsoft.com/office/powerpoint/2010/main" val="2904291571"/>
              </p:ext>
            </p:extLst>
          </p:nvPr>
        </p:nvGraphicFramePr>
        <p:xfrm>
          <a:off x="532015" y="1737360"/>
          <a:ext cx="9052559" cy="3752321"/>
        </p:xfrm>
        <a:graphic>
          <a:graphicData uri="http://schemas.openxmlformats.org/drawingml/2006/table">
            <a:tbl>
              <a:tblPr firstRow="1" bandRow="1">
                <a:tableStyleId>{5940675A-B579-460E-94D1-54222C63F5DA}</a:tableStyleId>
              </a:tblPr>
              <a:tblGrid>
                <a:gridCol w="1768996">
                  <a:extLst>
                    <a:ext uri="{9D8B030D-6E8A-4147-A177-3AD203B41FA5}">
                      <a16:colId xmlns:a16="http://schemas.microsoft.com/office/drawing/2014/main" val="1243233932"/>
                    </a:ext>
                  </a:extLst>
                </a:gridCol>
                <a:gridCol w="2384332">
                  <a:extLst>
                    <a:ext uri="{9D8B030D-6E8A-4147-A177-3AD203B41FA5}">
                      <a16:colId xmlns:a16="http://schemas.microsoft.com/office/drawing/2014/main" val="264511163"/>
                    </a:ext>
                  </a:extLst>
                </a:gridCol>
                <a:gridCol w="4899231">
                  <a:extLst>
                    <a:ext uri="{9D8B030D-6E8A-4147-A177-3AD203B41FA5}">
                      <a16:colId xmlns:a16="http://schemas.microsoft.com/office/drawing/2014/main" val="617898739"/>
                    </a:ext>
                  </a:extLst>
                </a:gridCol>
              </a:tblGrid>
              <a:tr h="435081">
                <a:tc>
                  <a:txBody>
                    <a:bodyPr/>
                    <a:lstStyle/>
                    <a:p>
                      <a:pPr algn="ctr"/>
                      <a:r>
                        <a:rPr kumimoji="1" lang="ja-JP" altLang="en-US" dirty="0">
                          <a:latin typeface="Meiryo UI" panose="020B0604030504040204" pitchFamily="50" charset="-128"/>
                          <a:ea typeface="Meiryo UI" panose="020B0604030504040204" pitchFamily="50" charset="-128"/>
                        </a:rPr>
                        <a:t>目標</a:t>
                      </a:r>
                    </a:p>
                  </a:txBody>
                  <a:tcPr>
                    <a:solidFill>
                      <a:schemeClr val="accent6">
                        <a:lumMod val="40000"/>
                        <a:lumOff val="60000"/>
                      </a:schemeClr>
                    </a:solidFill>
                  </a:tcPr>
                </a:tc>
                <a:tc>
                  <a:txBody>
                    <a:bodyPr/>
                    <a:lstStyle/>
                    <a:p>
                      <a:pPr algn="ctr"/>
                      <a:r>
                        <a:rPr kumimoji="1" lang="ja-JP" altLang="en-US" dirty="0">
                          <a:latin typeface="Meiryo UI" panose="020B0604030504040204" pitchFamily="50" charset="-128"/>
                          <a:ea typeface="Meiryo UI" panose="020B0604030504040204" pitchFamily="50" charset="-128"/>
                        </a:rPr>
                        <a:t>テーマ</a:t>
                      </a:r>
                    </a:p>
                  </a:txBody>
                  <a:tcPr>
                    <a:solidFill>
                      <a:schemeClr val="accent6">
                        <a:lumMod val="40000"/>
                        <a:lumOff val="60000"/>
                      </a:schemeClr>
                    </a:solidFill>
                  </a:tcPr>
                </a:tc>
                <a:tc>
                  <a:txBody>
                    <a:bodyPr/>
                    <a:lstStyle/>
                    <a:p>
                      <a:pPr algn="ctr"/>
                      <a:r>
                        <a:rPr kumimoji="1" lang="ja-JP" altLang="en-US" dirty="0">
                          <a:latin typeface="Meiryo UI" panose="020B0604030504040204" pitchFamily="50" charset="-128"/>
                          <a:ea typeface="Meiryo UI" panose="020B0604030504040204" pitchFamily="50" charset="-128"/>
                        </a:rPr>
                        <a:t>取り組みのステップ</a:t>
                      </a:r>
                    </a:p>
                  </a:txBody>
                  <a:tcPr>
                    <a:solidFill>
                      <a:schemeClr val="accent6">
                        <a:lumMod val="40000"/>
                        <a:lumOff val="60000"/>
                      </a:schemeClr>
                    </a:solidFill>
                  </a:tcPr>
                </a:tc>
                <a:extLst>
                  <a:ext uri="{0D108BD9-81ED-4DB2-BD59-A6C34878D82A}">
                    <a16:rowId xmlns:a16="http://schemas.microsoft.com/office/drawing/2014/main" val="3436852779"/>
                  </a:ext>
                </a:extLst>
              </a:tr>
              <a:tr h="370840">
                <a:tc rowSpan="3">
                  <a:txBody>
                    <a:bodyPr/>
                    <a:lstStyle/>
                    <a:p>
                      <a:r>
                        <a:rPr kumimoji="1" lang="ja-JP" altLang="en-US" sz="1800" dirty="0">
                          <a:latin typeface="Meiryo UI" panose="020B0604030504040204" pitchFamily="50" charset="-128"/>
                          <a:ea typeface="Meiryo UI" panose="020B0604030504040204" pitchFamily="50" charset="-128"/>
                        </a:rPr>
                        <a:t>個別避難計画をつくる</a:t>
                      </a:r>
                    </a:p>
                  </a:txBody>
                  <a:tcPr>
                    <a:solidFill>
                      <a:schemeClr val="accent6">
                        <a:lumMod val="20000"/>
                        <a:lumOff val="80000"/>
                      </a:schemeClr>
                    </a:solidFill>
                  </a:tcPr>
                </a:tc>
                <a:tc>
                  <a:txBody>
                    <a:bodyPr/>
                    <a:lstStyle/>
                    <a:p>
                      <a:r>
                        <a:rPr kumimoji="1" lang="ja-JP" altLang="en-US" sz="1800" dirty="0">
                          <a:latin typeface="Meiryo UI" panose="020B0604030504040204" pitchFamily="50" charset="-128"/>
                          <a:ea typeface="Meiryo UI" panose="020B0604030504040204" pitchFamily="50" charset="-128"/>
                        </a:rPr>
                        <a:t>たたき台づくり</a:t>
                      </a:r>
                    </a:p>
                  </a:txBody>
                  <a:tcPr/>
                </a:tc>
                <a:tc>
                  <a:txBody>
                    <a:bodyPr/>
                    <a:lstStyle/>
                    <a:p>
                      <a:r>
                        <a:rPr kumimoji="1" lang="ja-JP" altLang="en-US" sz="1800" dirty="0">
                          <a:latin typeface="Meiryo UI" panose="020B0604030504040204" pitchFamily="50" charset="-128"/>
                          <a:ea typeface="Meiryo UI" panose="020B0604030504040204" pitchFamily="50" charset="-128"/>
                        </a:rPr>
                        <a:t>１．ハザードを知る</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２．作成優先エリアを選ぶ</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３．選定エリア避難ビジョンをつくる</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４．選定エリアの対象者を分析する</a:t>
                      </a:r>
                      <a:endParaRPr kumimoji="1" lang="en-US" altLang="ja-JP" sz="1800" dirty="0">
                        <a:latin typeface="Meiryo UI" panose="020B0604030504040204" pitchFamily="50" charset="-128"/>
                        <a:ea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rPr>
                        <a:t>５．個別避難計画（たたき台）を作成する</a:t>
                      </a:r>
                    </a:p>
                  </a:txBody>
                  <a:tcPr/>
                </a:tc>
                <a:extLst>
                  <a:ext uri="{0D108BD9-81ED-4DB2-BD59-A6C34878D82A}">
                    <a16:rowId xmlns:a16="http://schemas.microsoft.com/office/drawing/2014/main" val="2119317900"/>
                  </a:ext>
                </a:extLst>
              </a:tr>
              <a:tr h="370840">
                <a:tc vMerge="1">
                  <a:txBody>
                    <a:bodyPr/>
                    <a:lstStyle/>
                    <a:p>
                      <a:endParaRPr kumimoji="1" lang="ja-JP" altLang="en-US" dirty="0"/>
                    </a:p>
                  </a:txBody>
                  <a:tcPr/>
                </a:tc>
                <a:tc>
                  <a:txBody>
                    <a:bodyPr/>
                    <a:lstStyle/>
                    <a:p>
                      <a:r>
                        <a:rPr kumimoji="1" lang="ja-JP" altLang="en-US" sz="1800" dirty="0">
                          <a:latin typeface="Meiryo UI" panose="020B0604030504040204" pitchFamily="50" charset="-128"/>
                          <a:ea typeface="Meiryo UI" panose="020B0604030504040204" pitchFamily="50" charset="-128"/>
                        </a:rPr>
                        <a:t>本人等との調整</a:t>
                      </a:r>
                    </a:p>
                  </a:txBody>
                  <a:tcPr/>
                </a:tc>
                <a:tc>
                  <a:txBody>
                    <a:bodyPr/>
                    <a:lstStyle/>
                    <a:p>
                      <a:r>
                        <a:rPr kumimoji="1" lang="ja-JP" altLang="en-US" sz="1800" dirty="0">
                          <a:latin typeface="Meiryo UI" panose="020B0604030504040204" pitchFamily="50" charset="-128"/>
                          <a:ea typeface="Meiryo UI" panose="020B0604030504040204" pitchFamily="50" charset="-128"/>
                        </a:rPr>
                        <a:t>６．本人・避難施設等と調整する</a:t>
                      </a:r>
                    </a:p>
                  </a:txBody>
                  <a:tcPr/>
                </a:tc>
                <a:extLst>
                  <a:ext uri="{0D108BD9-81ED-4DB2-BD59-A6C34878D82A}">
                    <a16:rowId xmlns:a16="http://schemas.microsoft.com/office/drawing/2014/main" val="3833195024"/>
                  </a:ext>
                </a:extLst>
              </a:tr>
              <a:tr h="370840">
                <a:tc vMerge="1">
                  <a:txBody>
                    <a:bodyPr/>
                    <a:lstStyle/>
                    <a:p>
                      <a:endParaRPr kumimoji="1" lang="ja-JP" altLang="en-US" dirty="0"/>
                    </a:p>
                  </a:txBody>
                  <a:tcPr/>
                </a:tc>
                <a:tc>
                  <a:txBody>
                    <a:bodyPr/>
                    <a:lstStyle/>
                    <a:p>
                      <a:r>
                        <a:rPr kumimoji="1" lang="ja-JP" altLang="en-US" sz="1800" dirty="0">
                          <a:latin typeface="Meiryo UI" panose="020B0604030504040204" pitchFamily="50" charset="-128"/>
                          <a:ea typeface="Meiryo UI" panose="020B0604030504040204" pitchFamily="50" charset="-128"/>
                        </a:rPr>
                        <a:t>個別避難計画の共有</a:t>
                      </a:r>
                    </a:p>
                  </a:txBody>
                  <a:tcPr/>
                </a:tc>
                <a:tc>
                  <a:txBody>
                    <a:bodyPr/>
                    <a:lstStyle/>
                    <a:p>
                      <a:r>
                        <a:rPr kumimoji="1" lang="ja-JP" altLang="en-US" sz="1800" dirty="0">
                          <a:latin typeface="Meiryo UI" panose="020B0604030504040204" pitchFamily="50" charset="-128"/>
                          <a:ea typeface="Meiryo UI" panose="020B0604030504040204" pitchFamily="50" charset="-128"/>
                        </a:rPr>
                        <a:t>７．個別避難計画を完成・共有する</a:t>
                      </a:r>
                    </a:p>
                  </a:txBody>
                  <a:tcPr/>
                </a:tc>
                <a:extLst>
                  <a:ext uri="{0D108BD9-81ED-4DB2-BD59-A6C34878D82A}">
                    <a16:rowId xmlns:a16="http://schemas.microsoft.com/office/drawing/2014/main" val="921006001"/>
                  </a:ext>
                </a:extLst>
              </a:tr>
              <a:tr h="370840">
                <a:tc rowSpan="3">
                  <a:txBody>
                    <a:bodyPr/>
                    <a:lstStyle/>
                    <a:p>
                      <a:r>
                        <a:rPr kumimoji="1" lang="ja-JP" altLang="en-US" sz="1800" dirty="0">
                          <a:latin typeface="Meiryo UI" panose="020B0604030504040204" pitchFamily="50" charset="-128"/>
                          <a:ea typeface="Meiryo UI" panose="020B0604030504040204" pitchFamily="50" charset="-128"/>
                        </a:rPr>
                        <a:t>いざというときに同計画を使えるようになる</a:t>
                      </a:r>
                    </a:p>
                  </a:txBody>
                  <a:tcPr>
                    <a:solidFill>
                      <a:schemeClr val="accent6">
                        <a:lumMod val="20000"/>
                        <a:lumOff val="80000"/>
                      </a:schemeClr>
                    </a:solidFill>
                  </a:tcP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kumimoji="1" lang="ja-JP" altLang="en-US" sz="1800" dirty="0">
                          <a:latin typeface="Meiryo UI" panose="020B0604030504040204" pitchFamily="50" charset="-128"/>
                          <a:ea typeface="Meiryo UI" panose="020B0604030504040204" pitchFamily="50" charset="-128"/>
                        </a:rPr>
                        <a:t>訓練</a:t>
                      </a:r>
                    </a:p>
                  </a:txBody>
                  <a:tcP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kumimoji="1" lang="ja-JP" altLang="en-US" sz="1800" dirty="0">
                          <a:latin typeface="Meiryo UI" panose="020B0604030504040204" pitchFamily="50" charset="-128"/>
                          <a:ea typeface="Meiryo UI" panose="020B0604030504040204" pitchFamily="50" charset="-128"/>
                        </a:rPr>
                        <a:t>８．訓練する</a:t>
                      </a:r>
                    </a:p>
                  </a:txBody>
                  <a:tcPr/>
                </a:tc>
                <a:extLst>
                  <a:ext uri="{0D108BD9-81ED-4DB2-BD59-A6C34878D82A}">
                    <a16:rowId xmlns:a16="http://schemas.microsoft.com/office/drawing/2014/main" val="336327151"/>
                  </a:ext>
                </a:extLst>
              </a:tr>
              <a:tr h="370840">
                <a:tc vMerge="1">
                  <a:txBody>
                    <a:bodyPr/>
                    <a:lstStyle/>
                    <a:p>
                      <a:r>
                        <a:rPr kumimoji="1" lang="ja-JP" altLang="en-US" dirty="0">
                          <a:latin typeface="Meiryo UI" panose="020B0604030504040204" pitchFamily="50" charset="-128"/>
                          <a:ea typeface="Meiryo UI" panose="020B0604030504040204" pitchFamily="50" charset="-128"/>
                        </a:rPr>
                        <a:t>いざというときに同計画を使えるようになる</a:t>
                      </a:r>
                    </a:p>
                  </a:txBody>
                  <a:tcP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kumimoji="1" lang="ja-JP" altLang="en-US" sz="1800" dirty="0">
                          <a:latin typeface="Meiryo UI" panose="020B0604030504040204" pitchFamily="50" charset="-128"/>
                          <a:ea typeface="Meiryo UI" panose="020B0604030504040204" pitchFamily="50" charset="-128"/>
                        </a:rPr>
                        <a:t>避難の受け皿づくり</a:t>
                      </a:r>
                    </a:p>
                  </a:txBody>
                  <a:tcPr/>
                </a:tc>
                <a:tc>
                  <a:txBody>
                    <a:bodyPr/>
                    <a:lstStyle/>
                    <a:p>
                      <a:r>
                        <a:rPr kumimoji="1" lang="ja-JP" altLang="en-US" sz="1800" dirty="0">
                          <a:latin typeface="Meiryo UI" panose="020B0604030504040204" pitchFamily="50" charset="-128"/>
                          <a:ea typeface="Meiryo UI" panose="020B0604030504040204" pitchFamily="50" charset="-128"/>
                        </a:rPr>
                        <a:t>９．避難の受け皿拡大の取り組み</a:t>
                      </a:r>
                    </a:p>
                  </a:txBody>
                  <a:tcPr/>
                </a:tc>
                <a:extLst>
                  <a:ext uri="{0D108BD9-81ED-4DB2-BD59-A6C34878D82A}">
                    <a16:rowId xmlns:a16="http://schemas.microsoft.com/office/drawing/2014/main" val="821106225"/>
                  </a:ext>
                </a:extLst>
              </a:tr>
              <a:tr h="370840">
                <a:tc vMerge="1">
                  <a:txBody>
                    <a:bodyPr/>
                    <a:lstStyle/>
                    <a:p>
                      <a:endParaRPr kumimoji="1" lang="ja-JP" altLang="en-US" dirty="0"/>
                    </a:p>
                  </a:txBody>
                  <a:tcPr/>
                </a:tc>
                <a:tc>
                  <a:txBody>
                    <a:bodyPr/>
                    <a:lstStyle/>
                    <a:p>
                      <a:pPr marL="0" marR="0" lvl="0" indent="0" algn="l" defTabSz="495330" rtl="0" eaLnBrk="1" fontAlgn="auto" latinLnBrk="0" hangingPunct="1">
                        <a:lnSpc>
                          <a:spcPct val="100000"/>
                        </a:lnSpc>
                        <a:spcBef>
                          <a:spcPts val="0"/>
                        </a:spcBef>
                        <a:spcAft>
                          <a:spcPts val="0"/>
                        </a:spcAft>
                        <a:buClrTx/>
                        <a:buSzTx/>
                        <a:buFontTx/>
                        <a:buNone/>
                        <a:tabLst/>
                        <a:defRPr/>
                      </a:pPr>
                      <a:r>
                        <a:rPr kumimoji="1" lang="ja-JP" altLang="en-US" sz="1800" dirty="0">
                          <a:latin typeface="Meiryo UI" panose="020B0604030504040204" pitchFamily="50" charset="-128"/>
                          <a:ea typeface="Meiryo UI" panose="020B0604030504040204" pitchFamily="50" charset="-128"/>
                        </a:rPr>
                        <a:t>計画の更新</a:t>
                      </a:r>
                    </a:p>
                  </a:txBody>
                  <a:tcPr/>
                </a:tc>
                <a:tc>
                  <a:txBody>
                    <a:bodyPr/>
                    <a:lstStyle/>
                    <a:p>
                      <a:r>
                        <a:rPr kumimoji="1" lang="en-US" altLang="ja-JP" sz="1800" dirty="0">
                          <a:latin typeface="Meiryo UI" panose="020B0604030504040204" pitchFamily="50" charset="-128"/>
                          <a:ea typeface="Meiryo UI" panose="020B0604030504040204" pitchFamily="50" charset="-128"/>
                        </a:rPr>
                        <a:t>10</a:t>
                      </a:r>
                      <a:r>
                        <a:rPr kumimoji="1" lang="ja-JP" altLang="en-US" sz="1800" dirty="0">
                          <a:latin typeface="Meiryo UI" panose="020B0604030504040204" pitchFamily="50" charset="-128"/>
                          <a:ea typeface="Meiryo UI" panose="020B0604030504040204" pitchFamily="50" charset="-128"/>
                        </a:rPr>
                        <a:t>．個別避難計画を更新する</a:t>
                      </a:r>
                    </a:p>
                  </a:txBody>
                  <a:tcPr/>
                </a:tc>
                <a:extLst>
                  <a:ext uri="{0D108BD9-81ED-4DB2-BD59-A6C34878D82A}">
                    <a16:rowId xmlns:a16="http://schemas.microsoft.com/office/drawing/2014/main" val="3779446541"/>
                  </a:ext>
                </a:extLst>
              </a:tr>
            </a:tbl>
          </a:graphicData>
        </a:graphic>
      </p:graphicFrame>
      <p:sp>
        <p:nvSpPr>
          <p:cNvPr id="4" name="テキスト ボックス 3">
            <a:extLst>
              <a:ext uri="{FF2B5EF4-FFF2-40B4-BE49-F238E27FC236}">
                <a16:creationId xmlns:a16="http://schemas.microsoft.com/office/drawing/2014/main" id="{45CD8362-5784-44F2-A883-5A68B6BAAC8F}"/>
              </a:ext>
            </a:extLst>
          </p:cNvPr>
          <p:cNvSpPr txBox="1"/>
          <p:nvPr/>
        </p:nvSpPr>
        <p:spPr>
          <a:xfrm>
            <a:off x="8919335" y="2219495"/>
            <a:ext cx="581890" cy="802709"/>
          </a:xfrm>
          <a:prstGeom prst="rect">
            <a:avLst/>
          </a:prstGeom>
          <a:solidFill>
            <a:schemeClr val="accent6">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防災</a:t>
            </a:r>
            <a:endParaRPr kumimoji="1" lang="en-US" altLang="ja-JP" sz="11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担当</a:t>
            </a:r>
          </a:p>
        </p:txBody>
      </p:sp>
      <p:sp>
        <p:nvSpPr>
          <p:cNvPr id="7" name="テキスト ボックス 6">
            <a:extLst>
              <a:ext uri="{FF2B5EF4-FFF2-40B4-BE49-F238E27FC236}">
                <a16:creationId xmlns:a16="http://schemas.microsoft.com/office/drawing/2014/main" id="{E5BCDF04-7B38-482D-87E8-3692E14ECB06}"/>
              </a:ext>
            </a:extLst>
          </p:cNvPr>
          <p:cNvSpPr txBox="1"/>
          <p:nvPr/>
        </p:nvSpPr>
        <p:spPr>
          <a:xfrm>
            <a:off x="8919335" y="3073291"/>
            <a:ext cx="581890" cy="501182"/>
          </a:xfrm>
          <a:prstGeom prst="rect">
            <a:avLst/>
          </a:prstGeom>
          <a:solidFill>
            <a:schemeClr val="bg2">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福祉</a:t>
            </a:r>
            <a:endParaRPr kumimoji="1" lang="en-US" altLang="ja-JP" sz="11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担当</a:t>
            </a:r>
          </a:p>
        </p:txBody>
      </p:sp>
      <p:sp>
        <p:nvSpPr>
          <p:cNvPr id="8" name="テキスト ボックス 7">
            <a:extLst>
              <a:ext uri="{FF2B5EF4-FFF2-40B4-BE49-F238E27FC236}">
                <a16:creationId xmlns:a16="http://schemas.microsoft.com/office/drawing/2014/main" id="{88209563-BE59-4D79-B60D-994A72C5023B}"/>
              </a:ext>
            </a:extLst>
          </p:cNvPr>
          <p:cNvSpPr txBox="1"/>
          <p:nvPr/>
        </p:nvSpPr>
        <p:spPr>
          <a:xfrm>
            <a:off x="8919335" y="4444893"/>
            <a:ext cx="581890" cy="600934"/>
          </a:xfrm>
          <a:prstGeom prst="rect">
            <a:avLst/>
          </a:prstGeom>
          <a:solidFill>
            <a:schemeClr val="accent2">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防災福祉</a:t>
            </a:r>
            <a:endParaRPr kumimoji="1" lang="en-US" altLang="ja-JP" sz="11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連携</a:t>
            </a:r>
          </a:p>
        </p:txBody>
      </p:sp>
      <p:sp>
        <p:nvSpPr>
          <p:cNvPr id="9" name="テキスト ボックス 8">
            <a:extLst>
              <a:ext uri="{FF2B5EF4-FFF2-40B4-BE49-F238E27FC236}">
                <a16:creationId xmlns:a16="http://schemas.microsoft.com/office/drawing/2014/main" id="{DF50A5D1-D204-45C4-A822-C0FB65FC2D47}"/>
              </a:ext>
            </a:extLst>
          </p:cNvPr>
          <p:cNvSpPr txBox="1"/>
          <p:nvPr/>
        </p:nvSpPr>
        <p:spPr>
          <a:xfrm>
            <a:off x="8919335" y="5153891"/>
            <a:ext cx="581890" cy="284704"/>
          </a:xfrm>
          <a:prstGeom prst="rect">
            <a:avLst/>
          </a:prstGeom>
          <a:solidFill>
            <a:schemeClr val="bg2">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福祉</a:t>
            </a:r>
          </a:p>
        </p:txBody>
      </p:sp>
      <p:sp>
        <p:nvSpPr>
          <p:cNvPr id="10" name="テキスト ボックス 9">
            <a:extLst>
              <a:ext uri="{FF2B5EF4-FFF2-40B4-BE49-F238E27FC236}">
                <a16:creationId xmlns:a16="http://schemas.microsoft.com/office/drawing/2014/main" id="{EB6000BB-4963-4665-A804-CD55174EDD14}"/>
              </a:ext>
            </a:extLst>
          </p:cNvPr>
          <p:cNvSpPr txBox="1"/>
          <p:nvPr/>
        </p:nvSpPr>
        <p:spPr>
          <a:xfrm>
            <a:off x="8919335" y="3682889"/>
            <a:ext cx="581890" cy="653939"/>
          </a:xfrm>
          <a:prstGeom prst="rect">
            <a:avLst/>
          </a:prstGeom>
          <a:solidFill>
            <a:schemeClr val="bg2">
              <a:lumMod val="20000"/>
              <a:lumOff val="80000"/>
            </a:schemeClr>
          </a:solidFill>
          <a:ln w="12700">
            <a:noFill/>
          </a:ln>
        </p:spPr>
        <p:txBody>
          <a:bodyPr wrap="none" lIns="54000" tIns="54000" rIns="54000" bIns="54000" rtlCol="0" anchor="t" anchorCtr="0">
            <a:noAutofit/>
          </a:bodyPr>
          <a:lstStyle/>
          <a:p>
            <a:pPr algn="ctr" defTabSz="495330">
              <a:lnSpc>
                <a:spcPts val="1100"/>
              </a:lnSpc>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福祉</a:t>
            </a:r>
            <a:endParaRPr kumimoji="1" lang="en-US" altLang="ja-JP" sz="1100" dirty="0">
              <a:solidFill>
                <a:prstClr val="black"/>
              </a:solidFill>
              <a:latin typeface="Meiryo UI" panose="020B0604030504040204" pitchFamily="50" charset="-128"/>
              <a:ea typeface="Meiryo UI" panose="020B0604030504040204" pitchFamily="50" charset="-128"/>
            </a:endParaRPr>
          </a:p>
          <a:p>
            <a:pPr algn="ctr" defTabSz="495330">
              <a:lnSpc>
                <a:spcPts val="1100"/>
              </a:lnSpc>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（防災も</a:t>
            </a:r>
            <a:endParaRPr kumimoji="1" lang="en-US" altLang="ja-JP" sz="1100" dirty="0">
              <a:solidFill>
                <a:prstClr val="black"/>
              </a:solidFill>
              <a:latin typeface="Meiryo UI" panose="020B0604030504040204" pitchFamily="50" charset="-128"/>
              <a:ea typeface="Meiryo UI" panose="020B0604030504040204" pitchFamily="50" charset="-128"/>
            </a:endParaRPr>
          </a:p>
          <a:p>
            <a:pPr algn="ctr" defTabSz="495330">
              <a:lnSpc>
                <a:spcPts val="1100"/>
              </a:lnSpc>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協力）</a:t>
            </a:r>
          </a:p>
        </p:txBody>
      </p:sp>
    </p:spTree>
    <p:extLst>
      <p:ext uri="{BB962C8B-B14F-4D97-AF65-F5344CB8AC3E}">
        <p14:creationId xmlns:p14="http://schemas.microsoft.com/office/powerpoint/2010/main" val="727244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直線矢印コネクタ 132">
            <a:extLst>
              <a:ext uri="{FF2B5EF4-FFF2-40B4-BE49-F238E27FC236}">
                <a16:creationId xmlns:a16="http://schemas.microsoft.com/office/drawing/2014/main" id="{FB261466-0EF5-4FD0-AFE5-C79FD070DB34}"/>
              </a:ext>
            </a:extLst>
          </p:cNvPr>
          <p:cNvCxnSpPr>
            <a:cxnSpLocks/>
          </p:cNvCxnSpPr>
          <p:nvPr/>
        </p:nvCxnSpPr>
        <p:spPr>
          <a:xfrm flipH="1">
            <a:off x="5075690" y="5311971"/>
            <a:ext cx="0" cy="418407"/>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88" name="直線矢印コネクタ 87">
            <a:extLst>
              <a:ext uri="{FF2B5EF4-FFF2-40B4-BE49-F238E27FC236}">
                <a16:creationId xmlns:a16="http://schemas.microsoft.com/office/drawing/2014/main" id="{7EDBBFA2-297C-42DC-97F0-F7901EA82FF7}"/>
              </a:ext>
            </a:extLst>
          </p:cNvPr>
          <p:cNvCxnSpPr>
            <a:cxnSpLocks/>
          </p:cNvCxnSpPr>
          <p:nvPr/>
        </p:nvCxnSpPr>
        <p:spPr>
          <a:xfrm>
            <a:off x="6648522" y="3484960"/>
            <a:ext cx="0" cy="1797611"/>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a:xfrm>
            <a:off x="414000" y="260647"/>
            <a:ext cx="9419956" cy="468000"/>
          </a:xfrm>
        </p:spPr>
        <p:txBody>
          <a:bodyPr/>
          <a:lstStyle/>
          <a:p>
            <a:r>
              <a:rPr kumimoji="1" lang="ja-JP" altLang="en-US" dirty="0">
                <a:latin typeface="Meiryo UI" panose="020B0604030504040204" pitchFamily="50" charset="-128"/>
                <a:ea typeface="Meiryo UI" panose="020B0604030504040204" pitchFamily="50" charset="-128"/>
              </a:rPr>
              <a:t>６．</a:t>
            </a:r>
            <a:r>
              <a:rPr lang="ja-JP" altLang="en-US" dirty="0">
                <a:latin typeface="Meiryo UI" panose="020B0604030504040204" pitchFamily="50" charset="-128"/>
                <a:ea typeface="Meiryo UI" panose="020B0604030504040204" pitchFamily="50" charset="-128"/>
              </a:rPr>
              <a:t>個別避難計画の策定の流れ（関係主体との関わり）</a:t>
            </a:r>
            <a:endParaRPr kumimoji="1" lang="ja-JP" altLang="en-US" dirty="0"/>
          </a:p>
        </p:txBody>
      </p:sp>
      <p:pic>
        <p:nvPicPr>
          <p:cNvPr id="20" name="Picture 2">
            <a:extLst>
              <a:ext uri="{FF2B5EF4-FFF2-40B4-BE49-F238E27FC236}">
                <a16:creationId xmlns:a16="http://schemas.microsoft.com/office/drawing/2014/main" id="{6D94786F-6D4C-4960-82CB-557B8504F4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4813" y="1049923"/>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a:extLst>
              <a:ext uri="{FF2B5EF4-FFF2-40B4-BE49-F238E27FC236}">
                <a16:creationId xmlns:a16="http://schemas.microsoft.com/office/drawing/2014/main" id="{CE445557-C508-45EE-99A2-F20E99811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711" y="1618274"/>
            <a:ext cx="347208" cy="3600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a:extLst>
              <a:ext uri="{FF2B5EF4-FFF2-40B4-BE49-F238E27FC236}">
                <a16:creationId xmlns:a16="http://schemas.microsoft.com/office/drawing/2014/main" id="{D87A551F-BD9D-4DAF-BC7D-807CCFC9D5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6518" y="2269220"/>
            <a:ext cx="307005" cy="360000"/>
          </a:xfrm>
          <a:prstGeom prst="rect">
            <a:avLst/>
          </a:prstGeom>
          <a:noFill/>
          <a:extLst>
            <a:ext uri="{909E8E84-426E-40DD-AFC4-6F175D3DCCD1}">
              <a14:hiddenFill xmlns:a14="http://schemas.microsoft.com/office/drawing/2010/main">
                <a:solidFill>
                  <a:srgbClr val="FFFFFF"/>
                </a:solidFill>
              </a14:hiddenFill>
            </a:ext>
          </a:extLst>
        </p:spPr>
      </p:pic>
      <p:sp>
        <p:nvSpPr>
          <p:cNvPr id="24" name="テキスト ボックス 23">
            <a:extLst>
              <a:ext uri="{FF2B5EF4-FFF2-40B4-BE49-F238E27FC236}">
                <a16:creationId xmlns:a16="http://schemas.microsoft.com/office/drawing/2014/main" id="{618FA791-E0FE-4DC3-9D01-E42EB3FD7D23}"/>
              </a:ext>
            </a:extLst>
          </p:cNvPr>
          <p:cNvSpPr txBox="1"/>
          <p:nvPr/>
        </p:nvSpPr>
        <p:spPr>
          <a:xfrm>
            <a:off x="2008612" y="1049923"/>
            <a:ext cx="1468407"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ハザードを知る</a:t>
            </a:r>
          </a:p>
        </p:txBody>
      </p:sp>
      <p:sp>
        <p:nvSpPr>
          <p:cNvPr id="28" name="テキスト ボックス 27">
            <a:extLst>
              <a:ext uri="{FF2B5EF4-FFF2-40B4-BE49-F238E27FC236}">
                <a16:creationId xmlns:a16="http://schemas.microsoft.com/office/drawing/2014/main" id="{3B0DACBB-7741-4AE1-9B67-335F0177AE31}"/>
              </a:ext>
            </a:extLst>
          </p:cNvPr>
          <p:cNvSpPr txBox="1"/>
          <p:nvPr/>
        </p:nvSpPr>
        <p:spPr>
          <a:xfrm>
            <a:off x="2024976" y="1529684"/>
            <a:ext cx="1452043" cy="468000"/>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作成優先エリア</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を選ぶ</a:t>
            </a:r>
          </a:p>
        </p:txBody>
      </p:sp>
      <p:sp>
        <p:nvSpPr>
          <p:cNvPr id="29" name="テキスト ボックス 28">
            <a:extLst>
              <a:ext uri="{FF2B5EF4-FFF2-40B4-BE49-F238E27FC236}">
                <a16:creationId xmlns:a16="http://schemas.microsoft.com/office/drawing/2014/main" id="{07D04D41-1553-47C6-8096-FE5B0AD8E913}"/>
              </a:ext>
            </a:extLst>
          </p:cNvPr>
          <p:cNvSpPr txBox="1"/>
          <p:nvPr/>
        </p:nvSpPr>
        <p:spPr>
          <a:xfrm>
            <a:off x="2061819" y="2159012"/>
            <a:ext cx="1415200" cy="468000"/>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選定エリア避難</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ビジョンをつくる</a:t>
            </a:r>
          </a:p>
        </p:txBody>
      </p:sp>
      <p:pic>
        <p:nvPicPr>
          <p:cNvPr id="30" name="Picture 8">
            <a:extLst>
              <a:ext uri="{FF2B5EF4-FFF2-40B4-BE49-F238E27FC236}">
                <a16:creationId xmlns:a16="http://schemas.microsoft.com/office/drawing/2014/main" id="{D3C791B9-A44E-425C-8BB1-102ACAC4B0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1242" y="1025273"/>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a:extLst>
              <a:ext uri="{FF2B5EF4-FFF2-40B4-BE49-F238E27FC236}">
                <a16:creationId xmlns:a16="http://schemas.microsoft.com/office/drawing/2014/main" id="{3BF08D73-71CA-4C04-A102-F14939A1E9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11242" y="1999312"/>
            <a:ext cx="307005" cy="360000"/>
          </a:xfrm>
          <a:prstGeom prst="rect">
            <a:avLst/>
          </a:prstGeom>
          <a:noFill/>
          <a:extLst>
            <a:ext uri="{909E8E84-426E-40DD-AFC4-6F175D3DCCD1}">
              <a14:hiddenFill xmlns:a14="http://schemas.microsoft.com/office/drawing/2010/main">
                <a:solidFill>
                  <a:srgbClr val="FFFFFF"/>
                </a:solidFill>
              </a14:hiddenFill>
            </a:ext>
          </a:extLst>
        </p:spPr>
      </p:pic>
      <p:sp>
        <p:nvSpPr>
          <p:cNvPr id="34" name="テキスト ボックス 33">
            <a:extLst>
              <a:ext uri="{FF2B5EF4-FFF2-40B4-BE49-F238E27FC236}">
                <a16:creationId xmlns:a16="http://schemas.microsoft.com/office/drawing/2014/main" id="{84D8513B-7951-4CC9-BEDF-8F94CED681FA}"/>
              </a:ext>
            </a:extLst>
          </p:cNvPr>
          <p:cNvSpPr txBox="1"/>
          <p:nvPr/>
        </p:nvSpPr>
        <p:spPr>
          <a:xfrm>
            <a:off x="3839854" y="1011805"/>
            <a:ext cx="1332790" cy="975575"/>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選定エリアの</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対象者を</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分析する</a:t>
            </a:r>
          </a:p>
        </p:txBody>
      </p:sp>
      <p:sp>
        <p:nvSpPr>
          <p:cNvPr id="35" name="テキスト ボックス 34">
            <a:extLst>
              <a:ext uri="{FF2B5EF4-FFF2-40B4-BE49-F238E27FC236}">
                <a16:creationId xmlns:a16="http://schemas.microsoft.com/office/drawing/2014/main" id="{5031AC1A-E64D-4D85-A207-A824415195C9}"/>
              </a:ext>
            </a:extLst>
          </p:cNvPr>
          <p:cNvSpPr txBox="1"/>
          <p:nvPr/>
        </p:nvSpPr>
        <p:spPr>
          <a:xfrm>
            <a:off x="3839855" y="1891247"/>
            <a:ext cx="1311548" cy="468000"/>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個別避難計画</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（たたき台）を</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作成する</a:t>
            </a:r>
          </a:p>
        </p:txBody>
      </p:sp>
      <p:pic>
        <p:nvPicPr>
          <p:cNvPr id="32" name="Picture 12">
            <a:extLst>
              <a:ext uri="{FF2B5EF4-FFF2-40B4-BE49-F238E27FC236}">
                <a16:creationId xmlns:a16="http://schemas.microsoft.com/office/drawing/2014/main" id="{37615EDF-4BD3-4487-AB21-07D2A7FAF2B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81560" y="1025273"/>
            <a:ext cx="242412" cy="3600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4">
            <a:extLst>
              <a:ext uri="{FF2B5EF4-FFF2-40B4-BE49-F238E27FC236}">
                <a16:creationId xmlns:a16="http://schemas.microsoft.com/office/drawing/2014/main" id="{9A687587-1AB1-4EF7-8CEB-2D2A1D5FA81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73605" y="1905608"/>
            <a:ext cx="242412" cy="360000"/>
          </a:xfrm>
          <a:prstGeom prst="rect">
            <a:avLst/>
          </a:prstGeom>
          <a:noFill/>
          <a:extLst>
            <a:ext uri="{909E8E84-426E-40DD-AFC4-6F175D3DCCD1}">
              <a14:hiddenFill xmlns:a14="http://schemas.microsoft.com/office/drawing/2010/main">
                <a:solidFill>
                  <a:srgbClr val="FFFFFF"/>
                </a:solidFill>
              </a14:hiddenFill>
            </a:ext>
          </a:extLst>
        </p:spPr>
      </p:pic>
      <p:sp>
        <p:nvSpPr>
          <p:cNvPr id="36" name="テキスト ボックス 35">
            <a:extLst>
              <a:ext uri="{FF2B5EF4-FFF2-40B4-BE49-F238E27FC236}">
                <a16:creationId xmlns:a16="http://schemas.microsoft.com/office/drawing/2014/main" id="{E53D7951-5BC6-4B82-8F89-C9B39791CFC1}"/>
              </a:ext>
            </a:extLst>
          </p:cNvPr>
          <p:cNvSpPr txBox="1"/>
          <p:nvPr/>
        </p:nvSpPr>
        <p:spPr>
          <a:xfrm>
            <a:off x="5665972" y="1032210"/>
            <a:ext cx="1500878" cy="602923"/>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本人・避難施設等と調整する</a:t>
            </a:r>
          </a:p>
        </p:txBody>
      </p:sp>
      <p:sp>
        <p:nvSpPr>
          <p:cNvPr id="37" name="テキスト ボックス 36">
            <a:extLst>
              <a:ext uri="{FF2B5EF4-FFF2-40B4-BE49-F238E27FC236}">
                <a16:creationId xmlns:a16="http://schemas.microsoft.com/office/drawing/2014/main" id="{CF08184C-B680-473D-B3CD-3E3AA74D4D96}"/>
              </a:ext>
            </a:extLst>
          </p:cNvPr>
          <p:cNvSpPr txBox="1"/>
          <p:nvPr/>
        </p:nvSpPr>
        <p:spPr>
          <a:xfrm>
            <a:off x="5624548" y="1863400"/>
            <a:ext cx="1542302" cy="833908"/>
          </a:xfrm>
          <a:prstGeom prst="rect">
            <a:avLst/>
          </a:prstGeom>
          <a:noFill/>
          <a:ln w="12700">
            <a:noFill/>
          </a:ln>
        </p:spPr>
        <p:txBody>
          <a:bodyPr wrap="squar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個別避難計画を</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完成・共有する</a:t>
            </a:r>
          </a:p>
        </p:txBody>
      </p:sp>
      <p:sp>
        <p:nvSpPr>
          <p:cNvPr id="45" name="テキスト ボックス 44">
            <a:extLst>
              <a:ext uri="{FF2B5EF4-FFF2-40B4-BE49-F238E27FC236}">
                <a16:creationId xmlns:a16="http://schemas.microsoft.com/office/drawing/2014/main" id="{D6D293AB-C7D3-4FFA-99A8-E9DA851C1E1A}"/>
              </a:ext>
            </a:extLst>
          </p:cNvPr>
          <p:cNvSpPr txBox="1"/>
          <p:nvPr/>
        </p:nvSpPr>
        <p:spPr>
          <a:xfrm>
            <a:off x="7785454" y="1011806"/>
            <a:ext cx="1686183"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訓練する</a:t>
            </a:r>
            <a:endParaRPr kumimoji="1" lang="en-US" altLang="ja-JP" sz="1600" dirty="0">
              <a:solidFill>
                <a:prstClr val="black"/>
              </a:solidFill>
              <a:latin typeface="Meiryo UI" panose="020B0604030504040204" pitchFamily="50" charset="-128"/>
              <a:ea typeface="Meiryo UI" panose="020B0604030504040204" pitchFamily="50" charset="-128"/>
            </a:endParaRPr>
          </a:p>
        </p:txBody>
      </p:sp>
      <p:pic>
        <p:nvPicPr>
          <p:cNvPr id="46" name="Picture 2">
            <a:extLst>
              <a:ext uri="{FF2B5EF4-FFF2-40B4-BE49-F238E27FC236}">
                <a16:creationId xmlns:a16="http://schemas.microsoft.com/office/drawing/2014/main" id="{598610A3-B0E0-49DC-BF29-31BD1ADCAEA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21474" y="1011806"/>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a:extLst>
              <a:ext uri="{FF2B5EF4-FFF2-40B4-BE49-F238E27FC236}">
                <a16:creationId xmlns:a16="http://schemas.microsoft.com/office/drawing/2014/main" id="{BEEC468A-5808-4EA7-940C-46FB32203F8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21474" y="1581575"/>
            <a:ext cx="307005" cy="360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グループ化 9">
            <a:extLst>
              <a:ext uri="{FF2B5EF4-FFF2-40B4-BE49-F238E27FC236}">
                <a16:creationId xmlns:a16="http://schemas.microsoft.com/office/drawing/2014/main" id="{AA08CF6C-C363-441B-A582-3EE97D1F99D5}"/>
              </a:ext>
            </a:extLst>
          </p:cNvPr>
          <p:cNvGrpSpPr/>
          <p:nvPr/>
        </p:nvGrpSpPr>
        <p:grpSpPr>
          <a:xfrm>
            <a:off x="7238345" y="2260722"/>
            <a:ext cx="523990" cy="360000"/>
            <a:chOff x="5934726" y="2485170"/>
            <a:chExt cx="523990" cy="360000"/>
          </a:xfrm>
        </p:grpSpPr>
        <p:pic>
          <p:nvPicPr>
            <p:cNvPr id="49" name="Picture 8">
              <a:extLst>
                <a:ext uri="{FF2B5EF4-FFF2-40B4-BE49-F238E27FC236}">
                  <a16:creationId xmlns:a16="http://schemas.microsoft.com/office/drawing/2014/main" id="{1AB113E5-D523-4C95-9E77-5DF458921C9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51711" y="2485170"/>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a:extLst>
                <a:ext uri="{FF2B5EF4-FFF2-40B4-BE49-F238E27FC236}">
                  <a16:creationId xmlns:a16="http://schemas.microsoft.com/office/drawing/2014/main" id="{F3AD6027-7FE1-4634-85EC-EEE4FF99AB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4726" y="2485170"/>
              <a:ext cx="307005" cy="36000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正方形/長方形 2">
            <a:extLst>
              <a:ext uri="{FF2B5EF4-FFF2-40B4-BE49-F238E27FC236}">
                <a16:creationId xmlns:a16="http://schemas.microsoft.com/office/drawing/2014/main" id="{4450C7B8-AEFA-46E7-A6E7-5EB20C7C9448}"/>
              </a:ext>
            </a:extLst>
          </p:cNvPr>
          <p:cNvSpPr/>
          <p:nvPr/>
        </p:nvSpPr>
        <p:spPr>
          <a:xfrm>
            <a:off x="623335" y="5557416"/>
            <a:ext cx="881918" cy="360000"/>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防災</a:t>
            </a:r>
          </a:p>
        </p:txBody>
      </p:sp>
      <p:sp>
        <p:nvSpPr>
          <p:cNvPr id="55" name="正方形/長方形 54">
            <a:extLst>
              <a:ext uri="{FF2B5EF4-FFF2-40B4-BE49-F238E27FC236}">
                <a16:creationId xmlns:a16="http://schemas.microsoft.com/office/drawing/2014/main" id="{C71D1302-690C-49F6-98F2-925CCF293FC6}"/>
              </a:ext>
            </a:extLst>
          </p:cNvPr>
          <p:cNvSpPr/>
          <p:nvPr/>
        </p:nvSpPr>
        <p:spPr>
          <a:xfrm>
            <a:off x="617972" y="5144136"/>
            <a:ext cx="881918" cy="360000"/>
          </a:xfrm>
          <a:prstGeom prst="rect">
            <a:avLst/>
          </a:prstGeom>
          <a:solidFill>
            <a:schemeClr val="bg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福祉</a:t>
            </a:r>
          </a:p>
        </p:txBody>
      </p:sp>
      <p:sp>
        <p:nvSpPr>
          <p:cNvPr id="56" name="正方形/長方形 55">
            <a:extLst>
              <a:ext uri="{FF2B5EF4-FFF2-40B4-BE49-F238E27FC236}">
                <a16:creationId xmlns:a16="http://schemas.microsoft.com/office/drawing/2014/main" id="{5FB1FBD2-612B-4613-915B-4BCCD31DC8A2}"/>
              </a:ext>
            </a:extLst>
          </p:cNvPr>
          <p:cNvSpPr/>
          <p:nvPr/>
        </p:nvSpPr>
        <p:spPr>
          <a:xfrm>
            <a:off x="616367" y="4722224"/>
            <a:ext cx="883526" cy="360000"/>
          </a:xfrm>
          <a:prstGeom prst="rec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200" dirty="0">
                <a:solidFill>
                  <a:srgbClr val="000000"/>
                </a:solidFill>
                <a:latin typeface="Meiryo UI" panose="020B0604030504040204" pitchFamily="50" charset="-128"/>
                <a:ea typeface="Meiryo UI" panose="020B0604030504040204" pitchFamily="50" charset="-128"/>
              </a:rPr>
              <a:t>コミュニティ</a:t>
            </a:r>
          </a:p>
        </p:txBody>
      </p:sp>
      <p:sp>
        <p:nvSpPr>
          <p:cNvPr id="57" name="正方形/長方形 56">
            <a:extLst>
              <a:ext uri="{FF2B5EF4-FFF2-40B4-BE49-F238E27FC236}">
                <a16:creationId xmlns:a16="http://schemas.microsoft.com/office/drawing/2014/main" id="{20DB7FCC-3DD0-4666-A4A5-1F263E66F191}"/>
              </a:ext>
            </a:extLst>
          </p:cNvPr>
          <p:cNvSpPr/>
          <p:nvPr/>
        </p:nvSpPr>
        <p:spPr>
          <a:xfrm>
            <a:off x="305935" y="4280002"/>
            <a:ext cx="1218894" cy="360000"/>
          </a:xfrm>
          <a:prstGeom prst="rect">
            <a:avLst/>
          </a:prstGeom>
          <a:solidFill>
            <a:schemeClr val="bg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200" dirty="0">
                <a:solidFill>
                  <a:srgbClr val="000000"/>
                </a:solidFill>
                <a:latin typeface="Meiryo UI" panose="020B0604030504040204" pitchFamily="50" charset="-128"/>
                <a:ea typeface="Meiryo UI" panose="020B0604030504040204" pitchFamily="50" charset="-128"/>
              </a:rPr>
              <a:t>福祉事業者等</a:t>
            </a:r>
          </a:p>
        </p:txBody>
      </p:sp>
      <p:sp>
        <p:nvSpPr>
          <p:cNvPr id="58" name="正方形/長方形 57">
            <a:extLst>
              <a:ext uri="{FF2B5EF4-FFF2-40B4-BE49-F238E27FC236}">
                <a16:creationId xmlns:a16="http://schemas.microsoft.com/office/drawing/2014/main" id="{829BF1B4-810B-4E61-B414-C53EC6BD28C5}"/>
              </a:ext>
            </a:extLst>
          </p:cNvPr>
          <p:cNvSpPr/>
          <p:nvPr/>
        </p:nvSpPr>
        <p:spPr>
          <a:xfrm>
            <a:off x="299321" y="3805276"/>
            <a:ext cx="1218894" cy="360000"/>
          </a:xfrm>
          <a:prstGeom prst="rec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地域</a:t>
            </a:r>
          </a:p>
        </p:txBody>
      </p:sp>
      <p:sp>
        <p:nvSpPr>
          <p:cNvPr id="59" name="正方形/長方形 58">
            <a:extLst>
              <a:ext uri="{FF2B5EF4-FFF2-40B4-BE49-F238E27FC236}">
                <a16:creationId xmlns:a16="http://schemas.microsoft.com/office/drawing/2014/main" id="{2C7F7826-FE55-417D-82B5-E051F91EAC35}"/>
              </a:ext>
            </a:extLst>
          </p:cNvPr>
          <p:cNvSpPr/>
          <p:nvPr/>
        </p:nvSpPr>
        <p:spPr>
          <a:xfrm>
            <a:off x="274383" y="3370085"/>
            <a:ext cx="1271784" cy="360000"/>
          </a:xfrm>
          <a:prstGeom prst="rect">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本人・家族</a:t>
            </a:r>
          </a:p>
        </p:txBody>
      </p:sp>
      <p:sp>
        <p:nvSpPr>
          <p:cNvPr id="4" name="正方形/長方形 3">
            <a:extLst>
              <a:ext uri="{FF2B5EF4-FFF2-40B4-BE49-F238E27FC236}">
                <a16:creationId xmlns:a16="http://schemas.microsoft.com/office/drawing/2014/main" id="{A60E1502-1CF8-444A-8B20-0FFCBEAD732C}"/>
              </a:ext>
            </a:extLst>
          </p:cNvPr>
          <p:cNvSpPr/>
          <p:nvPr/>
        </p:nvSpPr>
        <p:spPr>
          <a:xfrm>
            <a:off x="305934" y="4685952"/>
            <a:ext cx="214495" cy="1252070"/>
          </a:xfrm>
          <a:prstGeom prst="rect">
            <a:avLst/>
          </a:prstGeom>
          <a:solidFill>
            <a:schemeClr val="bg1">
              <a:lumMod val="85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Meiryo UI" panose="020B0604030504040204" pitchFamily="50" charset="-128"/>
                <a:ea typeface="Meiryo UI" panose="020B0604030504040204" pitchFamily="50" charset="-128"/>
              </a:rPr>
              <a:t>自治体</a:t>
            </a:r>
          </a:p>
        </p:txBody>
      </p:sp>
      <p:sp>
        <p:nvSpPr>
          <p:cNvPr id="64" name="楕円 63">
            <a:extLst>
              <a:ext uri="{FF2B5EF4-FFF2-40B4-BE49-F238E27FC236}">
                <a16:creationId xmlns:a16="http://schemas.microsoft.com/office/drawing/2014/main" id="{69287D87-56CB-4F00-8731-76C38F755556}"/>
              </a:ext>
            </a:extLst>
          </p:cNvPr>
          <p:cNvSpPr/>
          <p:nvPr/>
        </p:nvSpPr>
        <p:spPr>
          <a:xfrm>
            <a:off x="5774919" y="4318508"/>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7" name="楕円 66">
            <a:extLst>
              <a:ext uri="{FF2B5EF4-FFF2-40B4-BE49-F238E27FC236}">
                <a16:creationId xmlns:a16="http://schemas.microsoft.com/office/drawing/2014/main" id="{4DC42E68-4177-45D0-9509-A20BA1C43A6A}"/>
              </a:ext>
            </a:extLst>
          </p:cNvPr>
          <p:cNvSpPr/>
          <p:nvPr/>
        </p:nvSpPr>
        <p:spPr>
          <a:xfrm>
            <a:off x="6503049" y="3384637"/>
            <a:ext cx="290946" cy="290946"/>
          </a:xfrm>
          <a:prstGeom prst="ellipse">
            <a:avLst/>
          </a:prstGeom>
          <a:solidFill>
            <a:schemeClr val="accent2">
              <a:lumMod val="20000"/>
              <a:lumOff val="80000"/>
            </a:schemeClr>
          </a:solidFill>
          <a:ln w="6350" cap="flat" cmpd="sng" algn="ctr">
            <a:solidFill>
              <a:schemeClr val="accent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1" name="楕円 70">
            <a:extLst>
              <a:ext uri="{FF2B5EF4-FFF2-40B4-BE49-F238E27FC236}">
                <a16:creationId xmlns:a16="http://schemas.microsoft.com/office/drawing/2014/main" id="{4A436264-A5F2-4D31-83B0-4C1513D0705D}"/>
              </a:ext>
            </a:extLst>
          </p:cNvPr>
          <p:cNvSpPr/>
          <p:nvPr/>
        </p:nvSpPr>
        <p:spPr>
          <a:xfrm>
            <a:off x="6503049" y="4318508"/>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4" name="楕円 83">
            <a:extLst>
              <a:ext uri="{FF2B5EF4-FFF2-40B4-BE49-F238E27FC236}">
                <a16:creationId xmlns:a16="http://schemas.microsoft.com/office/drawing/2014/main" id="{C86D2909-F9AC-405D-926F-436C8BC9B590}"/>
              </a:ext>
            </a:extLst>
          </p:cNvPr>
          <p:cNvSpPr/>
          <p:nvPr/>
        </p:nvSpPr>
        <p:spPr>
          <a:xfrm>
            <a:off x="5774919" y="3384637"/>
            <a:ext cx="290946" cy="290946"/>
          </a:xfrm>
          <a:prstGeom prst="ellipse">
            <a:avLst/>
          </a:prstGeom>
          <a:solidFill>
            <a:schemeClr val="accent2">
              <a:lumMod val="20000"/>
              <a:lumOff val="80000"/>
            </a:schemeClr>
          </a:solidFill>
          <a:ln w="6350" cap="flat" cmpd="sng" algn="ctr">
            <a:solidFill>
              <a:schemeClr val="accent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cxnSp>
        <p:nvCxnSpPr>
          <p:cNvPr id="87" name="直線矢印コネクタ 86">
            <a:extLst>
              <a:ext uri="{FF2B5EF4-FFF2-40B4-BE49-F238E27FC236}">
                <a16:creationId xmlns:a16="http://schemas.microsoft.com/office/drawing/2014/main" id="{5302B417-3E15-48CB-B13A-76360F6FB579}"/>
              </a:ext>
            </a:extLst>
          </p:cNvPr>
          <p:cNvCxnSpPr>
            <a:cxnSpLocks/>
          </p:cNvCxnSpPr>
          <p:nvPr/>
        </p:nvCxnSpPr>
        <p:spPr>
          <a:xfrm>
            <a:off x="5920392" y="4698192"/>
            <a:ext cx="0" cy="407695"/>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6" name="テキスト ボックス 95">
            <a:extLst>
              <a:ext uri="{FF2B5EF4-FFF2-40B4-BE49-F238E27FC236}">
                <a16:creationId xmlns:a16="http://schemas.microsoft.com/office/drawing/2014/main" id="{E1932F99-95DD-439B-9AA0-71424B69B4F8}"/>
              </a:ext>
            </a:extLst>
          </p:cNvPr>
          <p:cNvSpPr txBox="1"/>
          <p:nvPr/>
        </p:nvSpPr>
        <p:spPr>
          <a:xfrm>
            <a:off x="7785454" y="1504949"/>
            <a:ext cx="1862109" cy="712357"/>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避難の受け皿拡大</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に向けた</a:t>
            </a:r>
            <a:r>
              <a:rPr kumimoji="1" lang="ja-JP" altLang="en-US" sz="1600" dirty="0" smtClean="0">
                <a:solidFill>
                  <a:prstClr val="black"/>
                </a:solidFill>
                <a:latin typeface="Meiryo UI" panose="020B0604030504040204" pitchFamily="50" charset="-128"/>
                <a:ea typeface="Meiryo UI" panose="020B0604030504040204" pitchFamily="50" charset="-128"/>
              </a:rPr>
              <a:t>取組</a:t>
            </a:r>
            <a:endParaRPr kumimoji="1" lang="ja-JP" altLang="en-US" sz="1600" dirty="0">
              <a:solidFill>
                <a:prstClr val="black"/>
              </a:solidFill>
              <a:latin typeface="Meiryo UI" panose="020B0604030504040204" pitchFamily="50" charset="-128"/>
              <a:ea typeface="Meiryo UI" panose="020B0604030504040204" pitchFamily="50" charset="-128"/>
            </a:endParaRPr>
          </a:p>
          <a:p>
            <a:pPr defTabSz="495330">
              <a:lnSpc>
                <a:spcPts val="1500"/>
              </a:lnSpc>
              <a:spcBef>
                <a:spcPts val="528"/>
              </a:spcBef>
              <a:spcAft>
                <a:spcPct val="0"/>
              </a:spcAft>
            </a:pPr>
            <a:endParaRPr kumimoji="1" lang="ja-JP" altLang="en-US" sz="1600" dirty="0">
              <a:solidFill>
                <a:prstClr val="black"/>
              </a:solidFill>
              <a:latin typeface="Meiryo UI" panose="020B0604030504040204" pitchFamily="50" charset="-128"/>
              <a:ea typeface="Meiryo UI" panose="020B0604030504040204" pitchFamily="50" charset="-128"/>
            </a:endParaRPr>
          </a:p>
        </p:txBody>
      </p:sp>
      <p:sp>
        <p:nvSpPr>
          <p:cNvPr id="104" name="テキスト ボックス 103">
            <a:extLst>
              <a:ext uri="{FF2B5EF4-FFF2-40B4-BE49-F238E27FC236}">
                <a16:creationId xmlns:a16="http://schemas.microsoft.com/office/drawing/2014/main" id="{F8D9A33A-AC1A-4FDC-A0A3-FC7F070FA93C}"/>
              </a:ext>
            </a:extLst>
          </p:cNvPr>
          <p:cNvSpPr txBox="1"/>
          <p:nvPr/>
        </p:nvSpPr>
        <p:spPr>
          <a:xfrm>
            <a:off x="7785454" y="2118504"/>
            <a:ext cx="1862109" cy="712357"/>
          </a:xfrm>
          <a:prstGeom prst="rect">
            <a:avLst/>
          </a:prstGeom>
          <a:noFill/>
          <a:ln w="12700">
            <a:noFill/>
          </a:ln>
        </p:spPr>
        <p:txBody>
          <a:bodyPr wrap="none" lIns="54000" tIns="54000" rIns="54000" bIns="54000" rtlCol="0" anchor="t" anchorCtr="0">
            <a:noAutofit/>
          </a:bodyPr>
          <a:lstStyle/>
          <a:p>
            <a:pPr defTabSz="495330">
              <a:lnSpc>
                <a:spcPts val="1500"/>
              </a:lnSpc>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個別避難計画を</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更新する</a:t>
            </a:r>
          </a:p>
          <a:p>
            <a:pPr defTabSz="495330">
              <a:spcBef>
                <a:spcPts val="528"/>
              </a:spcBef>
              <a:spcAft>
                <a:spcPct val="0"/>
              </a:spcAft>
            </a:pPr>
            <a:endParaRPr kumimoji="1" lang="ja-JP" altLang="en-US" sz="1600" dirty="0">
              <a:solidFill>
                <a:prstClr val="black"/>
              </a:solidFill>
              <a:latin typeface="Meiryo UI" panose="020B0604030504040204" pitchFamily="50" charset="-128"/>
              <a:ea typeface="Meiryo UI" panose="020B0604030504040204" pitchFamily="50" charset="-128"/>
            </a:endParaRPr>
          </a:p>
        </p:txBody>
      </p:sp>
      <p:sp>
        <p:nvSpPr>
          <p:cNvPr id="86" name="楕円 85">
            <a:extLst>
              <a:ext uri="{FF2B5EF4-FFF2-40B4-BE49-F238E27FC236}">
                <a16:creationId xmlns:a16="http://schemas.microsoft.com/office/drawing/2014/main" id="{99E8CB13-060E-47BD-B6A5-0D39C27644E9}"/>
              </a:ext>
            </a:extLst>
          </p:cNvPr>
          <p:cNvSpPr/>
          <p:nvPr/>
        </p:nvSpPr>
        <p:spPr>
          <a:xfrm>
            <a:off x="1775628"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05" name="楕円 104">
            <a:extLst>
              <a:ext uri="{FF2B5EF4-FFF2-40B4-BE49-F238E27FC236}">
                <a16:creationId xmlns:a16="http://schemas.microsoft.com/office/drawing/2014/main" id="{E0AAEDED-A955-4291-8F09-84CD7755093A}"/>
              </a:ext>
            </a:extLst>
          </p:cNvPr>
          <p:cNvSpPr/>
          <p:nvPr/>
        </p:nvSpPr>
        <p:spPr>
          <a:xfrm>
            <a:off x="2515562"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06" name="楕円 105">
            <a:extLst>
              <a:ext uri="{FF2B5EF4-FFF2-40B4-BE49-F238E27FC236}">
                <a16:creationId xmlns:a16="http://schemas.microsoft.com/office/drawing/2014/main" id="{D7E98B3B-1A4A-4CA3-96B0-A9F98068BD8E}"/>
              </a:ext>
            </a:extLst>
          </p:cNvPr>
          <p:cNvSpPr/>
          <p:nvPr/>
        </p:nvSpPr>
        <p:spPr>
          <a:xfrm>
            <a:off x="3313020"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07" name="楕円 106">
            <a:extLst>
              <a:ext uri="{FF2B5EF4-FFF2-40B4-BE49-F238E27FC236}">
                <a16:creationId xmlns:a16="http://schemas.microsoft.com/office/drawing/2014/main" id="{4A0C2750-08AA-4ABC-88FE-E77FB9D0C903}"/>
              </a:ext>
            </a:extLst>
          </p:cNvPr>
          <p:cNvSpPr/>
          <p:nvPr/>
        </p:nvSpPr>
        <p:spPr>
          <a:xfrm>
            <a:off x="4139905"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pic>
        <p:nvPicPr>
          <p:cNvPr id="111" name="Picture 2">
            <a:extLst>
              <a:ext uri="{FF2B5EF4-FFF2-40B4-BE49-F238E27FC236}">
                <a16:creationId xmlns:a16="http://schemas.microsoft.com/office/drawing/2014/main" id="{9ADC09FF-91E8-4420-8F63-9863F415A4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254" y="6032251"/>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4">
            <a:extLst>
              <a:ext uri="{FF2B5EF4-FFF2-40B4-BE49-F238E27FC236}">
                <a16:creationId xmlns:a16="http://schemas.microsoft.com/office/drawing/2014/main" id="{4C606DAC-D3F0-4B5D-88EA-0D29C4FDE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9893" y="6032251"/>
            <a:ext cx="347208" cy="360000"/>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6">
            <a:extLst>
              <a:ext uri="{FF2B5EF4-FFF2-40B4-BE49-F238E27FC236}">
                <a16:creationId xmlns:a16="http://schemas.microsoft.com/office/drawing/2014/main" id="{77F28C97-E6A2-4DE4-B171-7068E8CBF7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7966" y="6032251"/>
            <a:ext cx="307005" cy="360000"/>
          </a:xfrm>
          <a:prstGeom prst="rect">
            <a:avLst/>
          </a:prstGeom>
          <a:noFill/>
          <a:extLst>
            <a:ext uri="{909E8E84-426E-40DD-AFC4-6F175D3DCCD1}">
              <a14:hiddenFill xmlns:a14="http://schemas.microsoft.com/office/drawing/2010/main">
                <a:solidFill>
                  <a:srgbClr val="FFFFFF"/>
                </a:solidFill>
              </a14:hiddenFill>
            </a:ext>
          </a:extLst>
        </p:spPr>
      </p:pic>
      <p:sp>
        <p:nvSpPr>
          <p:cNvPr id="129" name="楕円 128">
            <a:extLst>
              <a:ext uri="{FF2B5EF4-FFF2-40B4-BE49-F238E27FC236}">
                <a16:creationId xmlns:a16="http://schemas.microsoft.com/office/drawing/2014/main" id="{CA29A8F0-60E0-48EF-B534-7B7B020712A2}"/>
              </a:ext>
            </a:extLst>
          </p:cNvPr>
          <p:cNvSpPr/>
          <p:nvPr/>
        </p:nvSpPr>
        <p:spPr>
          <a:xfrm>
            <a:off x="4930217"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32" name="楕円 131">
            <a:extLst>
              <a:ext uri="{FF2B5EF4-FFF2-40B4-BE49-F238E27FC236}">
                <a16:creationId xmlns:a16="http://schemas.microsoft.com/office/drawing/2014/main" id="{7E644A48-18F9-442E-AFFA-A5A52CD7B638}"/>
              </a:ext>
            </a:extLst>
          </p:cNvPr>
          <p:cNvSpPr/>
          <p:nvPr/>
        </p:nvSpPr>
        <p:spPr>
          <a:xfrm>
            <a:off x="4930217"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pic>
        <p:nvPicPr>
          <p:cNvPr id="114" name="Picture 8">
            <a:extLst>
              <a:ext uri="{FF2B5EF4-FFF2-40B4-BE49-F238E27FC236}">
                <a16:creationId xmlns:a16="http://schemas.microsoft.com/office/drawing/2014/main" id="{85623241-39BA-4890-9177-A4266457CF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3279" y="6032251"/>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10">
            <a:extLst>
              <a:ext uri="{FF2B5EF4-FFF2-40B4-BE49-F238E27FC236}">
                <a16:creationId xmlns:a16="http://schemas.microsoft.com/office/drawing/2014/main" id="{A286635D-097C-4A73-9987-2A4FCE7EDD6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2097" y="6032251"/>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14">
            <a:extLst>
              <a:ext uri="{FF2B5EF4-FFF2-40B4-BE49-F238E27FC236}">
                <a16:creationId xmlns:a16="http://schemas.microsoft.com/office/drawing/2014/main" id="{33716756-D3F5-46A4-A6A5-46545AACC9E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21964" y="6032251"/>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12">
            <a:extLst>
              <a:ext uri="{FF2B5EF4-FFF2-40B4-BE49-F238E27FC236}">
                <a16:creationId xmlns:a16="http://schemas.microsoft.com/office/drawing/2014/main" id="{DCB403FA-4099-43A6-AD0A-A579BCF6653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7361" y="6032251"/>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8">
            <a:extLst>
              <a:ext uri="{FF2B5EF4-FFF2-40B4-BE49-F238E27FC236}">
                <a16:creationId xmlns:a16="http://schemas.microsoft.com/office/drawing/2014/main" id="{E6CA2D08-9649-4CAA-9771-941B1903433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8265" y="1091488"/>
            <a:ext cx="307005" cy="360000"/>
          </a:xfrm>
          <a:prstGeom prst="rect">
            <a:avLst/>
          </a:prstGeom>
          <a:noFill/>
          <a:extLst>
            <a:ext uri="{909E8E84-426E-40DD-AFC4-6F175D3DCCD1}">
              <a14:hiddenFill xmlns:a14="http://schemas.microsoft.com/office/drawing/2010/main">
                <a:solidFill>
                  <a:srgbClr val="FFFFFF"/>
                </a:solidFill>
              </a14:hiddenFill>
            </a:ext>
          </a:extLst>
        </p:spPr>
      </p:pic>
      <p:sp>
        <p:nvSpPr>
          <p:cNvPr id="141" name="テキスト ボックス 140">
            <a:extLst>
              <a:ext uri="{FF2B5EF4-FFF2-40B4-BE49-F238E27FC236}">
                <a16:creationId xmlns:a16="http://schemas.microsoft.com/office/drawing/2014/main" id="{0A72813E-06EF-4827-9AA0-D98BC7AA12D0}"/>
              </a:ext>
            </a:extLst>
          </p:cNvPr>
          <p:cNvSpPr txBox="1"/>
          <p:nvPr/>
        </p:nvSpPr>
        <p:spPr>
          <a:xfrm>
            <a:off x="499978" y="1055365"/>
            <a:ext cx="1108899" cy="112581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600" dirty="0" smtClean="0">
                <a:solidFill>
                  <a:prstClr val="black"/>
                </a:solidFill>
                <a:latin typeface="Meiryo UI" panose="020B0604030504040204" pitchFamily="50" charset="-128"/>
                <a:ea typeface="Meiryo UI" panose="020B0604030504040204" pitchFamily="50" charset="-128"/>
              </a:rPr>
              <a:t>取組</a:t>
            </a:r>
            <a:r>
              <a:rPr kumimoji="1" lang="ja-JP" altLang="en-US" sz="1600" dirty="0">
                <a:solidFill>
                  <a:prstClr val="black"/>
                </a:solidFill>
                <a:latin typeface="Meiryo UI" panose="020B0604030504040204" pitchFamily="50" charset="-128"/>
                <a:ea typeface="Meiryo UI" panose="020B0604030504040204" pitchFamily="50" charset="-128"/>
              </a:rPr>
              <a:t>の</a:t>
            </a:r>
            <a:r>
              <a:rPr kumimoji="1" lang="ja-JP" altLang="en-US" sz="1600" dirty="0" smtClean="0">
                <a:solidFill>
                  <a:prstClr val="black"/>
                </a:solidFill>
                <a:latin typeface="Meiryo UI" panose="020B0604030504040204" pitchFamily="50" charset="-128"/>
                <a:ea typeface="Meiryo UI" panose="020B0604030504040204" pitchFamily="50" charset="-128"/>
              </a:rPr>
              <a:t>枠組み</a:t>
            </a:r>
            <a:r>
              <a:rPr kumimoji="1" lang="ja-JP" altLang="en-US" sz="1600" dirty="0">
                <a:solidFill>
                  <a:prstClr val="black"/>
                </a:solidFill>
                <a:latin typeface="Meiryo UI" panose="020B0604030504040204" pitchFamily="50" charset="-128"/>
                <a:ea typeface="Meiryo UI" panose="020B0604030504040204" pitchFamily="50" charset="-128"/>
              </a:rPr>
              <a:t>や体制、状況を共有する</a:t>
            </a:r>
          </a:p>
        </p:txBody>
      </p:sp>
      <p:sp>
        <p:nvSpPr>
          <p:cNvPr id="5" name="正方形/長方形 4">
            <a:extLst>
              <a:ext uri="{FF2B5EF4-FFF2-40B4-BE49-F238E27FC236}">
                <a16:creationId xmlns:a16="http://schemas.microsoft.com/office/drawing/2014/main" id="{B6967023-DD38-4607-BB1C-689BD26B0A70}"/>
              </a:ext>
            </a:extLst>
          </p:cNvPr>
          <p:cNvSpPr/>
          <p:nvPr/>
        </p:nvSpPr>
        <p:spPr>
          <a:xfrm>
            <a:off x="1612668" y="2888104"/>
            <a:ext cx="3646433" cy="324000"/>
          </a:xfrm>
          <a:prstGeom prst="rect">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４月</a:t>
            </a:r>
            <a:r>
              <a:rPr kumimoji="1" lang="en-US" altLang="ja-JP" sz="1400" dirty="0">
                <a:solidFill>
                  <a:srgbClr val="000000"/>
                </a:solidFill>
                <a:latin typeface="Meiryo UI" panose="020B0604030504040204" pitchFamily="50" charset="-128"/>
                <a:ea typeface="Meiryo UI" panose="020B0604030504040204" pitchFamily="50" charset="-128"/>
              </a:rPr>
              <a:t>~</a:t>
            </a:r>
            <a:r>
              <a:rPr kumimoji="1" lang="ja-JP" altLang="en-US" sz="1400" dirty="0">
                <a:solidFill>
                  <a:srgbClr val="000000"/>
                </a:solidFill>
                <a:latin typeface="Meiryo UI" panose="020B0604030504040204" pitchFamily="50" charset="-128"/>
                <a:ea typeface="Meiryo UI" panose="020B0604030504040204" pitchFamily="50" charset="-128"/>
              </a:rPr>
              <a:t>５月</a:t>
            </a:r>
          </a:p>
        </p:txBody>
      </p:sp>
      <p:sp>
        <p:nvSpPr>
          <p:cNvPr id="144" name="正方形/長方形 143">
            <a:extLst>
              <a:ext uri="{FF2B5EF4-FFF2-40B4-BE49-F238E27FC236}">
                <a16:creationId xmlns:a16="http://schemas.microsoft.com/office/drawing/2014/main" id="{854D0577-2636-4150-A61F-B8375243CDCE}"/>
              </a:ext>
            </a:extLst>
          </p:cNvPr>
          <p:cNvSpPr/>
          <p:nvPr/>
        </p:nvSpPr>
        <p:spPr>
          <a:xfrm>
            <a:off x="5381560" y="2888104"/>
            <a:ext cx="1785290" cy="324000"/>
          </a:xfrm>
          <a:prstGeom prst="rect">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６月</a:t>
            </a:r>
            <a:r>
              <a:rPr kumimoji="1" lang="en-US" altLang="ja-JP" sz="1400" dirty="0">
                <a:solidFill>
                  <a:srgbClr val="000000"/>
                </a:solidFill>
                <a:latin typeface="Meiryo UI" panose="020B0604030504040204" pitchFamily="50" charset="-128"/>
                <a:ea typeface="Meiryo UI" panose="020B0604030504040204" pitchFamily="50" charset="-128"/>
              </a:rPr>
              <a:t>~</a:t>
            </a:r>
            <a:r>
              <a:rPr kumimoji="1" lang="ja-JP" altLang="en-US" sz="1400" dirty="0">
                <a:solidFill>
                  <a:srgbClr val="000000"/>
                </a:solidFill>
                <a:latin typeface="Meiryo UI" panose="020B0604030504040204" pitchFamily="50" charset="-128"/>
                <a:ea typeface="Meiryo UI" panose="020B0604030504040204" pitchFamily="50" charset="-128"/>
              </a:rPr>
              <a:t>８月</a:t>
            </a:r>
          </a:p>
        </p:txBody>
      </p:sp>
      <p:sp>
        <p:nvSpPr>
          <p:cNvPr id="145" name="正方形/長方形 144">
            <a:extLst>
              <a:ext uri="{FF2B5EF4-FFF2-40B4-BE49-F238E27FC236}">
                <a16:creationId xmlns:a16="http://schemas.microsoft.com/office/drawing/2014/main" id="{C9AD0662-D61C-401F-9518-41CF285C2274}"/>
              </a:ext>
            </a:extLst>
          </p:cNvPr>
          <p:cNvSpPr/>
          <p:nvPr/>
        </p:nvSpPr>
        <p:spPr>
          <a:xfrm>
            <a:off x="7238345" y="2888104"/>
            <a:ext cx="1987184" cy="324000"/>
          </a:xfrm>
          <a:prstGeom prst="rect">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９月</a:t>
            </a:r>
            <a:r>
              <a:rPr kumimoji="1" lang="en-US" altLang="ja-JP" sz="1400" dirty="0">
                <a:solidFill>
                  <a:srgbClr val="000000"/>
                </a:solidFill>
                <a:latin typeface="Meiryo UI" panose="020B0604030504040204" pitchFamily="50" charset="-128"/>
                <a:ea typeface="Meiryo UI" panose="020B0604030504040204" pitchFamily="50" charset="-128"/>
              </a:rPr>
              <a:t>~</a:t>
            </a:r>
            <a:r>
              <a:rPr kumimoji="1" lang="ja-JP" altLang="en-US" sz="1400" dirty="0">
                <a:solidFill>
                  <a:srgbClr val="000000"/>
                </a:solidFill>
                <a:latin typeface="Meiryo UI" panose="020B0604030504040204" pitchFamily="50" charset="-128"/>
                <a:ea typeface="Meiryo UI" panose="020B0604030504040204" pitchFamily="50" charset="-128"/>
              </a:rPr>
              <a:t>３月</a:t>
            </a:r>
          </a:p>
        </p:txBody>
      </p:sp>
      <p:cxnSp>
        <p:nvCxnSpPr>
          <p:cNvPr id="137" name="直線矢印コネクタ 136">
            <a:extLst>
              <a:ext uri="{FF2B5EF4-FFF2-40B4-BE49-F238E27FC236}">
                <a16:creationId xmlns:a16="http://schemas.microsoft.com/office/drawing/2014/main" id="{A07B1BFF-EC8D-46F1-9B34-D03D084A85EB}"/>
              </a:ext>
            </a:extLst>
          </p:cNvPr>
          <p:cNvCxnSpPr>
            <a:cxnSpLocks/>
            <a:stCxn id="78" idx="4"/>
          </p:cNvCxnSpPr>
          <p:nvPr/>
        </p:nvCxnSpPr>
        <p:spPr>
          <a:xfrm>
            <a:off x="7514933" y="3675583"/>
            <a:ext cx="31085" cy="2011311"/>
          </a:xfrm>
          <a:prstGeom prst="straightConnector1">
            <a:avLst/>
          </a:prstGeom>
          <a:ln w="28575">
            <a:solidFill>
              <a:schemeClr val="bg1">
                <a:lumMod val="75000"/>
              </a:schemeClr>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0" name="直線矢印コネクタ 99">
            <a:extLst>
              <a:ext uri="{FF2B5EF4-FFF2-40B4-BE49-F238E27FC236}">
                <a16:creationId xmlns:a16="http://schemas.microsoft.com/office/drawing/2014/main" id="{929D5E42-7C70-4181-9AF9-305CD3C65DC4}"/>
              </a:ext>
            </a:extLst>
          </p:cNvPr>
          <p:cNvCxnSpPr>
            <a:cxnSpLocks/>
          </p:cNvCxnSpPr>
          <p:nvPr/>
        </p:nvCxnSpPr>
        <p:spPr>
          <a:xfrm>
            <a:off x="8286421" y="4332749"/>
            <a:ext cx="5784" cy="1534789"/>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8" name="楕円 77">
            <a:extLst>
              <a:ext uri="{FF2B5EF4-FFF2-40B4-BE49-F238E27FC236}">
                <a16:creationId xmlns:a16="http://schemas.microsoft.com/office/drawing/2014/main" id="{C10BC5A1-1A8D-43CE-A8BC-5C23D93571E8}"/>
              </a:ext>
            </a:extLst>
          </p:cNvPr>
          <p:cNvSpPr/>
          <p:nvPr/>
        </p:nvSpPr>
        <p:spPr>
          <a:xfrm>
            <a:off x="7369460" y="3384637"/>
            <a:ext cx="290946" cy="290946"/>
          </a:xfrm>
          <a:prstGeom prst="ellipse">
            <a:avLst/>
          </a:prstGeom>
          <a:solidFill>
            <a:schemeClr val="accent2">
              <a:lumMod val="20000"/>
              <a:lumOff val="80000"/>
            </a:schemeClr>
          </a:solidFill>
          <a:ln w="6350" cap="flat" cmpd="sng" algn="ctr">
            <a:solidFill>
              <a:schemeClr val="accent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9" name="楕円 78">
            <a:extLst>
              <a:ext uri="{FF2B5EF4-FFF2-40B4-BE49-F238E27FC236}">
                <a16:creationId xmlns:a16="http://schemas.microsoft.com/office/drawing/2014/main" id="{3B357487-1A44-4801-B040-A8C271361571}"/>
              </a:ext>
            </a:extLst>
          </p:cNvPr>
          <p:cNvSpPr/>
          <p:nvPr/>
        </p:nvSpPr>
        <p:spPr>
          <a:xfrm>
            <a:off x="7375427" y="3843782"/>
            <a:ext cx="290946" cy="290946"/>
          </a:xfrm>
          <a:prstGeom prst="ellipse">
            <a:avLst/>
          </a:prstGeom>
          <a:solidFill>
            <a:schemeClr val="accent3">
              <a:lumMod val="20000"/>
              <a:lumOff val="80000"/>
            </a:schemeClr>
          </a:solidFill>
          <a:ln w="635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0" name="楕円 79">
            <a:extLst>
              <a:ext uri="{FF2B5EF4-FFF2-40B4-BE49-F238E27FC236}">
                <a16:creationId xmlns:a16="http://schemas.microsoft.com/office/drawing/2014/main" id="{0A4161C9-E3DB-4CB3-AC3A-A7D479DE3F83}"/>
              </a:ext>
            </a:extLst>
          </p:cNvPr>
          <p:cNvSpPr/>
          <p:nvPr/>
        </p:nvSpPr>
        <p:spPr>
          <a:xfrm>
            <a:off x="7381394" y="4318508"/>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9" name="楕円 88">
            <a:extLst>
              <a:ext uri="{FF2B5EF4-FFF2-40B4-BE49-F238E27FC236}">
                <a16:creationId xmlns:a16="http://schemas.microsoft.com/office/drawing/2014/main" id="{0D8F7E27-ADA9-4EF9-A4BF-D04B350A8274}"/>
              </a:ext>
            </a:extLst>
          </p:cNvPr>
          <p:cNvSpPr/>
          <p:nvPr/>
        </p:nvSpPr>
        <p:spPr>
          <a:xfrm>
            <a:off x="8143840" y="4318508"/>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1" name="楕円 90">
            <a:extLst>
              <a:ext uri="{FF2B5EF4-FFF2-40B4-BE49-F238E27FC236}">
                <a16:creationId xmlns:a16="http://schemas.microsoft.com/office/drawing/2014/main" id="{A916925B-2D3B-4CD6-8B40-26A0DC689366}"/>
              </a:ext>
            </a:extLst>
          </p:cNvPr>
          <p:cNvSpPr/>
          <p:nvPr/>
        </p:nvSpPr>
        <p:spPr>
          <a:xfrm>
            <a:off x="8143840" y="4737958"/>
            <a:ext cx="290946" cy="290946"/>
          </a:xfrm>
          <a:prstGeom prst="ellipse">
            <a:avLst/>
          </a:prstGeom>
          <a:solidFill>
            <a:schemeClr val="accent3">
              <a:lumMod val="20000"/>
              <a:lumOff val="80000"/>
            </a:schemeClr>
          </a:solidFill>
          <a:ln w="635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3" name="楕円 92">
            <a:extLst>
              <a:ext uri="{FF2B5EF4-FFF2-40B4-BE49-F238E27FC236}">
                <a16:creationId xmlns:a16="http://schemas.microsoft.com/office/drawing/2014/main" id="{4D49690A-6F60-48D9-8961-72893B09D027}"/>
              </a:ext>
            </a:extLst>
          </p:cNvPr>
          <p:cNvSpPr/>
          <p:nvPr/>
        </p:nvSpPr>
        <p:spPr>
          <a:xfrm>
            <a:off x="8143840"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9" name="楕円 98">
            <a:extLst>
              <a:ext uri="{FF2B5EF4-FFF2-40B4-BE49-F238E27FC236}">
                <a16:creationId xmlns:a16="http://schemas.microsoft.com/office/drawing/2014/main" id="{6682C659-868D-4E94-B875-9DB15B01ABD1}"/>
              </a:ext>
            </a:extLst>
          </p:cNvPr>
          <p:cNvSpPr/>
          <p:nvPr/>
        </p:nvSpPr>
        <p:spPr>
          <a:xfrm>
            <a:off x="8143840"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grpSp>
        <p:nvGrpSpPr>
          <p:cNvPr id="7" name="グループ化 6">
            <a:extLst>
              <a:ext uri="{FF2B5EF4-FFF2-40B4-BE49-F238E27FC236}">
                <a16:creationId xmlns:a16="http://schemas.microsoft.com/office/drawing/2014/main" id="{E82D3C2C-6FD1-4C03-9851-B4672B041355}"/>
              </a:ext>
            </a:extLst>
          </p:cNvPr>
          <p:cNvGrpSpPr/>
          <p:nvPr/>
        </p:nvGrpSpPr>
        <p:grpSpPr>
          <a:xfrm>
            <a:off x="8797789" y="6028723"/>
            <a:ext cx="531844" cy="367056"/>
            <a:chOff x="7821098" y="5945384"/>
            <a:chExt cx="531844" cy="367056"/>
          </a:xfrm>
        </p:grpSpPr>
        <p:pic>
          <p:nvPicPr>
            <p:cNvPr id="126" name="Picture 8">
              <a:extLst>
                <a:ext uri="{FF2B5EF4-FFF2-40B4-BE49-F238E27FC236}">
                  <a16:creationId xmlns:a16="http://schemas.microsoft.com/office/drawing/2014/main" id="{DBF7DABB-EECE-4DFF-B9C5-D03441B8640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45937" y="5952440"/>
              <a:ext cx="307005" cy="36000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6">
              <a:extLst>
                <a:ext uri="{FF2B5EF4-FFF2-40B4-BE49-F238E27FC236}">
                  <a16:creationId xmlns:a16="http://schemas.microsoft.com/office/drawing/2014/main" id="{DAEF48E5-397A-40F3-8602-A1BA3680A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1098" y="5945384"/>
              <a:ext cx="307005" cy="3600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0" name="直線矢印コネクタ 89">
            <a:extLst>
              <a:ext uri="{FF2B5EF4-FFF2-40B4-BE49-F238E27FC236}">
                <a16:creationId xmlns:a16="http://schemas.microsoft.com/office/drawing/2014/main" id="{F68E66AF-C859-4D6D-84DB-1AAD103EF949}"/>
              </a:ext>
            </a:extLst>
          </p:cNvPr>
          <p:cNvCxnSpPr>
            <a:cxnSpLocks/>
          </p:cNvCxnSpPr>
          <p:nvPr/>
        </p:nvCxnSpPr>
        <p:spPr>
          <a:xfrm>
            <a:off x="9011057" y="3494598"/>
            <a:ext cx="0" cy="2401858"/>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2" name="楕円 71">
            <a:extLst>
              <a:ext uri="{FF2B5EF4-FFF2-40B4-BE49-F238E27FC236}">
                <a16:creationId xmlns:a16="http://schemas.microsoft.com/office/drawing/2014/main" id="{BD449CAC-2BE1-4380-94DF-E3D92FB941FF}"/>
              </a:ext>
            </a:extLst>
          </p:cNvPr>
          <p:cNvSpPr/>
          <p:nvPr/>
        </p:nvSpPr>
        <p:spPr>
          <a:xfrm>
            <a:off x="8865584" y="3384637"/>
            <a:ext cx="290946" cy="290946"/>
          </a:xfrm>
          <a:prstGeom prst="ellipse">
            <a:avLst/>
          </a:prstGeom>
          <a:solidFill>
            <a:schemeClr val="accent2">
              <a:lumMod val="20000"/>
              <a:lumOff val="80000"/>
            </a:schemeClr>
          </a:solidFill>
          <a:ln w="6350" cap="flat" cmpd="sng" algn="ctr">
            <a:solidFill>
              <a:schemeClr val="accent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3" name="楕円 72">
            <a:extLst>
              <a:ext uri="{FF2B5EF4-FFF2-40B4-BE49-F238E27FC236}">
                <a16:creationId xmlns:a16="http://schemas.microsoft.com/office/drawing/2014/main" id="{B5159E7B-E9EA-4A79-8B85-C220FEC7F050}"/>
              </a:ext>
            </a:extLst>
          </p:cNvPr>
          <p:cNvSpPr/>
          <p:nvPr/>
        </p:nvSpPr>
        <p:spPr>
          <a:xfrm>
            <a:off x="8865584" y="3843782"/>
            <a:ext cx="290946" cy="290946"/>
          </a:xfrm>
          <a:prstGeom prst="ellipse">
            <a:avLst/>
          </a:prstGeom>
          <a:solidFill>
            <a:schemeClr val="accent3">
              <a:lumMod val="20000"/>
              <a:lumOff val="80000"/>
            </a:schemeClr>
          </a:solidFill>
          <a:ln w="635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4" name="楕円 73">
            <a:extLst>
              <a:ext uri="{FF2B5EF4-FFF2-40B4-BE49-F238E27FC236}">
                <a16:creationId xmlns:a16="http://schemas.microsoft.com/office/drawing/2014/main" id="{DA3DDFE8-4759-4417-A779-E0D7BA15B069}"/>
              </a:ext>
            </a:extLst>
          </p:cNvPr>
          <p:cNvSpPr/>
          <p:nvPr/>
        </p:nvSpPr>
        <p:spPr>
          <a:xfrm>
            <a:off x="8865584" y="4318508"/>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5" name="楕円 74">
            <a:extLst>
              <a:ext uri="{FF2B5EF4-FFF2-40B4-BE49-F238E27FC236}">
                <a16:creationId xmlns:a16="http://schemas.microsoft.com/office/drawing/2014/main" id="{9E55A7F8-80CB-4805-8982-122A06186794}"/>
              </a:ext>
            </a:extLst>
          </p:cNvPr>
          <p:cNvSpPr/>
          <p:nvPr/>
        </p:nvSpPr>
        <p:spPr>
          <a:xfrm>
            <a:off x="8865584" y="4737958"/>
            <a:ext cx="290946" cy="290946"/>
          </a:xfrm>
          <a:prstGeom prst="ellipse">
            <a:avLst/>
          </a:prstGeom>
          <a:solidFill>
            <a:schemeClr val="accent3">
              <a:lumMod val="20000"/>
              <a:lumOff val="80000"/>
            </a:schemeClr>
          </a:solidFill>
          <a:ln w="635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6" name="楕円 75">
            <a:extLst>
              <a:ext uri="{FF2B5EF4-FFF2-40B4-BE49-F238E27FC236}">
                <a16:creationId xmlns:a16="http://schemas.microsoft.com/office/drawing/2014/main" id="{A2F72311-7716-4BBC-BB22-2BA1E50AAFB3}"/>
              </a:ext>
            </a:extLst>
          </p:cNvPr>
          <p:cNvSpPr/>
          <p:nvPr/>
        </p:nvSpPr>
        <p:spPr>
          <a:xfrm>
            <a:off x="8865584"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7" name="楕円 76">
            <a:extLst>
              <a:ext uri="{FF2B5EF4-FFF2-40B4-BE49-F238E27FC236}">
                <a16:creationId xmlns:a16="http://schemas.microsoft.com/office/drawing/2014/main" id="{4BB05EAE-0E47-4E0B-ADD2-757E9B27877F}"/>
              </a:ext>
            </a:extLst>
          </p:cNvPr>
          <p:cNvSpPr/>
          <p:nvPr/>
        </p:nvSpPr>
        <p:spPr>
          <a:xfrm>
            <a:off x="8865584"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pic>
        <p:nvPicPr>
          <p:cNvPr id="130" name="Picture 2">
            <a:extLst>
              <a:ext uri="{FF2B5EF4-FFF2-40B4-BE49-F238E27FC236}">
                <a16:creationId xmlns:a16="http://schemas.microsoft.com/office/drawing/2014/main" id="{67CBCF0F-F13D-4369-B1B2-9BB8A3993F3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7455" y="6032251"/>
            <a:ext cx="307005" cy="360000"/>
          </a:xfrm>
          <a:prstGeom prst="rect">
            <a:avLst/>
          </a:prstGeom>
          <a:noFill/>
          <a:extLst>
            <a:ext uri="{909E8E84-426E-40DD-AFC4-6F175D3DCCD1}">
              <a14:hiddenFill xmlns:a14="http://schemas.microsoft.com/office/drawing/2010/main">
                <a:solidFill>
                  <a:srgbClr val="FFFFFF"/>
                </a:solidFill>
              </a14:hiddenFill>
            </a:ext>
          </a:extLst>
        </p:spPr>
      </p:pic>
      <p:sp>
        <p:nvSpPr>
          <p:cNvPr id="138" name="楕円 137">
            <a:extLst>
              <a:ext uri="{FF2B5EF4-FFF2-40B4-BE49-F238E27FC236}">
                <a16:creationId xmlns:a16="http://schemas.microsoft.com/office/drawing/2014/main" id="{D9D36E1E-865D-40DF-B85E-5938E15D9978}"/>
              </a:ext>
            </a:extLst>
          </p:cNvPr>
          <p:cNvSpPr/>
          <p:nvPr/>
        </p:nvSpPr>
        <p:spPr>
          <a:xfrm>
            <a:off x="7393328" y="5630449"/>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39" name="楕円 138">
            <a:extLst>
              <a:ext uri="{FF2B5EF4-FFF2-40B4-BE49-F238E27FC236}">
                <a16:creationId xmlns:a16="http://schemas.microsoft.com/office/drawing/2014/main" id="{C3414569-8ADE-4B3E-A5EC-A59BB41A7895}"/>
              </a:ext>
            </a:extLst>
          </p:cNvPr>
          <p:cNvSpPr/>
          <p:nvPr/>
        </p:nvSpPr>
        <p:spPr>
          <a:xfrm>
            <a:off x="7387361"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pic>
        <p:nvPicPr>
          <p:cNvPr id="128" name="Picture 4">
            <a:extLst>
              <a:ext uri="{FF2B5EF4-FFF2-40B4-BE49-F238E27FC236}">
                <a16:creationId xmlns:a16="http://schemas.microsoft.com/office/drawing/2014/main" id="{E1FB75F4-3CC7-41CD-A794-5E486ECEF0B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43123" y="6032251"/>
            <a:ext cx="307005" cy="360000"/>
          </a:xfrm>
          <a:prstGeom prst="rect">
            <a:avLst/>
          </a:prstGeom>
          <a:noFill/>
          <a:extLst>
            <a:ext uri="{909E8E84-426E-40DD-AFC4-6F175D3DCCD1}">
              <a14:hiddenFill xmlns:a14="http://schemas.microsoft.com/office/drawing/2010/main">
                <a:solidFill>
                  <a:srgbClr val="FFFFFF"/>
                </a:solidFill>
              </a14:hiddenFill>
            </a:ext>
          </a:extLst>
        </p:spPr>
      </p:pic>
      <p:cxnSp>
        <p:nvCxnSpPr>
          <p:cNvPr id="142" name="直線矢印コネクタ 141">
            <a:extLst>
              <a:ext uri="{FF2B5EF4-FFF2-40B4-BE49-F238E27FC236}">
                <a16:creationId xmlns:a16="http://schemas.microsoft.com/office/drawing/2014/main" id="{34289592-7212-4037-B7AC-07B533C0FAC2}"/>
              </a:ext>
            </a:extLst>
          </p:cNvPr>
          <p:cNvCxnSpPr>
            <a:cxnSpLocks/>
          </p:cNvCxnSpPr>
          <p:nvPr/>
        </p:nvCxnSpPr>
        <p:spPr>
          <a:xfrm>
            <a:off x="5920392" y="3798343"/>
            <a:ext cx="0" cy="407695"/>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85" name="直線矢印コネクタ 84">
            <a:extLst>
              <a:ext uri="{FF2B5EF4-FFF2-40B4-BE49-F238E27FC236}">
                <a16:creationId xmlns:a16="http://schemas.microsoft.com/office/drawing/2014/main" id="{58CF8F38-7E8E-4A73-9D73-FE82F56AB738}"/>
              </a:ext>
            </a:extLst>
          </p:cNvPr>
          <p:cNvCxnSpPr>
            <a:cxnSpLocks/>
          </p:cNvCxnSpPr>
          <p:nvPr/>
        </p:nvCxnSpPr>
        <p:spPr>
          <a:xfrm flipH="1">
            <a:off x="5920392" y="5347956"/>
            <a:ext cx="0" cy="418407"/>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55EA2F9A-9E37-4ED9-8DBE-5FDAA954C7CF}"/>
              </a:ext>
            </a:extLst>
          </p:cNvPr>
          <p:cNvSpPr/>
          <p:nvPr/>
        </p:nvSpPr>
        <p:spPr>
          <a:xfrm>
            <a:off x="5774919" y="5620890"/>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2" name="楕円 61">
            <a:extLst>
              <a:ext uri="{FF2B5EF4-FFF2-40B4-BE49-F238E27FC236}">
                <a16:creationId xmlns:a16="http://schemas.microsoft.com/office/drawing/2014/main" id="{2808F449-C65B-4E03-BCF5-B94BA22D36FE}"/>
              </a:ext>
            </a:extLst>
          </p:cNvPr>
          <p:cNvSpPr/>
          <p:nvPr/>
        </p:nvSpPr>
        <p:spPr>
          <a:xfrm>
            <a:off x="5774919"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cxnSp>
        <p:nvCxnSpPr>
          <p:cNvPr id="92" name="直線矢印コネクタ 91">
            <a:extLst>
              <a:ext uri="{FF2B5EF4-FFF2-40B4-BE49-F238E27FC236}">
                <a16:creationId xmlns:a16="http://schemas.microsoft.com/office/drawing/2014/main" id="{123837E4-E98D-4A09-93AF-407CC277C267}"/>
              </a:ext>
            </a:extLst>
          </p:cNvPr>
          <p:cNvCxnSpPr>
            <a:cxnSpLocks/>
          </p:cNvCxnSpPr>
          <p:nvPr/>
        </p:nvCxnSpPr>
        <p:spPr>
          <a:xfrm flipH="1">
            <a:off x="6648522" y="5368914"/>
            <a:ext cx="0" cy="418407"/>
          </a:xfrm>
          <a:prstGeom prst="straightConnector1">
            <a:avLst/>
          </a:prstGeom>
          <a:ln w="28575">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4" name="楕円 93">
            <a:extLst>
              <a:ext uri="{FF2B5EF4-FFF2-40B4-BE49-F238E27FC236}">
                <a16:creationId xmlns:a16="http://schemas.microsoft.com/office/drawing/2014/main" id="{6BF36AC1-8F52-43C2-A921-8DD316CCDD84}"/>
              </a:ext>
            </a:extLst>
          </p:cNvPr>
          <p:cNvSpPr/>
          <p:nvPr/>
        </p:nvSpPr>
        <p:spPr>
          <a:xfrm>
            <a:off x="6503049" y="5641848"/>
            <a:ext cx="290946" cy="290946"/>
          </a:xfrm>
          <a:prstGeom prst="ellipse">
            <a:avLst/>
          </a:prstGeom>
          <a:solidFill>
            <a:schemeClr val="accent6">
              <a:lumMod val="20000"/>
              <a:lumOff val="80000"/>
            </a:schemeClr>
          </a:solidFill>
          <a:ln w="635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0" name="楕円 69">
            <a:extLst>
              <a:ext uri="{FF2B5EF4-FFF2-40B4-BE49-F238E27FC236}">
                <a16:creationId xmlns:a16="http://schemas.microsoft.com/office/drawing/2014/main" id="{900F6A54-8E53-4B61-90B9-3B611271A59D}"/>
              </a:ext>
            </a:extLst>
          </p:cNvPr>
          <p:cNvSpPr/>
          <p:nvPr/>
        </p:nvSpPr>
        <p:spPr>
          <a:xfrm>
            <a:off x="6503049" y="5182642"/>
            <a:ext cx="290946" cy="290946"/>
          </a:xfrm>
          <a:prstGeom prst="ellipse">
            <a:avLst/>
          </a:prstGeom>
          <a:solidFill>
            <a:schemeClr val="bg2">
              <a:lumMod val="20000"/>
              <a:lumOff val="80000"/>
            </a:schemeClr>
          </a:solidFill>
          <a:ln w="635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2461745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553223"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000" b="1" dirty="0">
                <a:solidFill>
                  <a:prstClr val="black"/>
                </a:solidFill>
                <a:latin typeface="Meiryo UI" panose="020B0604030504040204" pitchFamily="50" charset="-128"/>
                <a:ea typeface="Meiryo UI" panose="020B0604030504040204" pitchFamily="50" charset="-128"/>
              </a:rPr>
              <a:t>個別避難計画とは、「いつ」・「どこへ」・「誰とどうやって」避難するかを定めておくものです。　　</a:t>
            </a:r>
            <a:endParaRPr kumimoji="1" lang="en-US" altLang="ja-JP" sz="2000" b="1" dirty="0">
              <a:solidFill>
                <a:prstClr val="black"/>
              </a:solidFill>
              <a:latin typeface="Meiryo UI" panose="020B0604030504040204" pitchFamily="50" charset="-128"/>
              <a:ea typeface="Meiryo UI" panose="020B0604030504040204" pitchFamily="50" charset="-128"/>
            </a:endParaRPr>
          </a:p>
        </p:txBody>
      </p:sp>
      <p:sp>
        <p:nvSpPr>
          <p:cNvPr id="7" name="四角形: メモ 6">
            <a:extLst>
              <a:ext uri="{FF2B5EF4-FFF2-40B4-BE49-F238E27FC236}">
                <a16:creationId xmlns:a16="http://schemas.microsoft.com/office/drawing/2014/main" id="{4E433A93-41ED-4504-B0F3-44280DCE7D1B}"/>
              </a:ext>
            </a:extLst>
          </p:cNvPr>
          <p:cNvSpPr/>
          <p:nvPr/>
        </p:nvSpPr>
        <p:spPr>
          <a:xfrm>
            <a:off x="603503" y="1690775"/>
            <a:ext cx="3892255" cy="4462272"/>
          </a:xfrm>
          <a:prstGeom prst="foldedCorner">
            <a:avLst>
              <a:gd name="adj" fmla="val 10908"/>
            </a:avLst>
          </a:prstGeom>
          <a:solidFill>
            <a:schemeClr val="bg1"/>
          </a:solidFill>
          <a:ln w="19050" cap="flat" cmpd="sng" algn="ctr">
            <a:solidFill>
              <a:schemeClr val="bg2">
                <a:lumMod val="60000"/>
                <a:lumOff val="40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DC2214D9-7679-4650-A2BA-57B01D8C3686}"/>
              </a:ext>
            </a:extLst>
          </p:cNvPr>
          <p:cNvSpPr txBox="1"/>
          <p:nvPr/>
        </p:nvSpPr>
        <p:spPr>
          <a:xfrm>
            <a:off x="1216152" y="2020824"/>
            <a:ext cx="2724912" cy="804672"/>
          </a:xfrm>
          <a:prstGeom prst="rect">
            <a:avLst/>
          </a:prstGeom>
          <a:noFill/>
          <a:ln w="12700">
            <a:solidFill>
              <a:schemeClr val="bg2">
                <a:lumMod val="60000"/>
                <a:lumOff val="40000"/>
              </a:schemeClr>
            </a:solidFill>
          </a:ln>
        </p:spPr>
        <p:txBody>
          <a:bodyPr wrap="none" lIns="54000" tIns="54000" rIns="54000" bIns="54000" rtlCol="0" anchor="t" anchorCtr="0">
            <a:noAutofit/>
          </a:bodyPr>
          <a:lstStyle/>
          <a:p>
            <a:pPr algn="ctr" defTabSz="495330">
              <a:spcBef>
                <a:spcPts val="528"/>
              </a:spcBef>
              <a:spcAft>
                <a:spcPct val="0"/>
              </a:spcAft>
            </a:pPr>
            <a:r>
              <a:rPr kumimoji="1" lang="ja-JP" altLang="en-US" sz="2400" dirty="0">
                <a:solidFill>
                  <a:schemeClr val="bg2">
                    <a:lumMod val="75000"/>
                  </a:schemeClr>
                </a:solidFill>
                <a:latin typeface="Meiryo UI" panose="020B0604030504040204" pitchFamily="50" charset="-128"/>
                <a:ea typeface="Meiryo UI" panose="020B0604030504040204" pitchFamily="50" charset="-128"/>
              </a:rPr>
              <a:t>わたしの避難計画</a:t>
            </a:r>
            <a:endParaRPr kumimoji="1" lang="en-US" altLang="ja-JP" sz="2400" dirty="0">
              <a:solidFill>
                <a:schemeClr val="bg2">
                  <a:lumMod val="75000"/>
                </a:schemeClr>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（個別避難計画）</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5" name="テキスト ボックス 14">
            <a:extLst>
              <a:ext uri="{FF2B5EF4-FFF2-40B4-BE49-F238E27FC236}">
                <a16:creationId xmlns:a16="http://schemas.microsoft.com/office/drawing/2014/main" id="{73CB8875-69A6-4B0B-9798-97041506858C}"/>
              </a:ext>
            </a:extLst>
          </p:cNvPr>
          <p:cNvSpPr txBox="1"/>
          <p:nvPr/>
        </p:nvSpPr>
        <p:spPr>
          <a:xfrm>
            <a:off x="704088" y="3007510"/>
            <a:ext cx="1764792" cy="1207873"/>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400" b="1" dirty="0">
                <a:solidFill>
                  <a:prstClr val="black"/>
                </a:solidFill>
                <a:latin typeface="Meiryo UI" panose="020B0604030504040204" pitchFamily="50" charset="-128"/>
                <a:ea typeface="Meiryo UI" panose="020B0604030504040204" pitchFamily="50" charset="-128"/>
              </a:rPr>
              <a:t>●土砂災害のとき</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いつ</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どこへ</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誰とどうやって</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避難するか</a:t>
            </a:r>
          </a:p>
        </p:txBody>
      </p:sp>
      <p:sp>
        <p:nvSpPr>
          <p:cNvPr id="78" name="テキスト ボックス 77">
            <a:extLst>
              <a:ext uri="{FF2B5EF4-FFF2-40B4-BE49-F238E27FC236}">
                <a16:creationId xmlns:a16="http://schemas.microsoft.com/office/drawing/2014/main" id="{2E6D2A02-C23E-4292-981F-2AB73143FC6C}"/>
              </a:ext>
            </a:extLst>
          </p:cNvPr>
          <p:cNvSpPr txBox="1"/>
          <p:nvPr/>
        </p:nvSpPr>
        <p:spPr>
          <a:xfrm>
            <a:off x="2501340" y="3027418"/>
            <a:ext cx="2633472" cy="1207873"/>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400" b="1" dirty="0">
                <a:solidFill>
                  <a:prstClr val="black"/>
                </a:solidFill>
                <a:latin typeface="Meiryo UI" panose="020B0604030504040204" pitchFamily="50" charset="-128"/>
                <a:ea typeface="Meiryo UI" panose="020B0604030504040204" pitchFamily="50" charset="-128"/>
              </a:rPr>
              <a:t>●洪水のとき</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いつ</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どこへ</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誰とどうやって</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避難するか</a:t>
            </a:r>
          </a:p>
        </p:txBody>
      </p:sp>
      <p:sp>
        <p:nvSpPr>
          <p:cNvPr id="83" name="テキスト ボックス 82">
            <a:extLst>
              <a:ext uri="{FF2B5EF4-FFF2-40B4-BE49-F238E27FC236}">
                <a16:creationId xmlns:a16="http://schemas.microsoft.com/office/drawing/2014/main" id="{CD87AB06-FBB5-4A13-B6B2-91E9A4413AC0}"/>
              </a:ext>
            </a:extLst>
          </p:cNvPr>
          <p:cNvSpPr txBox="1"/>
          <p:nvPr/>
        </p:nvSpPr>
        <p:spPr>
          <a:xfrm>
            <a:off x="704088" y="4663956"/>
            <a:ext cx="3791670" cy="1207873"/>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400" b="1" dirty="0">
                <a:solidFill>
                  <a:prstClr val="black"/>
                </a:solidFill>
                <a:latin typeface="Meiryo UI" panose="020B0604030504040204" pitchFamily="50" charset="-128"/>
                <a:ea typeface="Meiryo UI" panose="020B0604030504040204" pitchFamily="50" charset="-128"/>
              </a:rPr>
              <a:t>●大規模地震のとき</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地震により自宅で住み続けられない場合の</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避難先の候補</a:t>
            </a:r>
            <a:endParaRPr kumimoji="1" lang="en-US" altLang="ja-JP" sz="1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　　</a:t>
            </a:r>
            <a:r>
              <a:rPr kumimoji="1" lang="en-US" altLang="ja-JP" sz="1400" dirty="0">
                <a:solidFill>
                  <a:prstClr val="black"/>
                </a:solidFill>
                <a:latin typeface="Meiryo UI" panose="020B0604030504040204" pitchFamily="50" charset="-128"/>
                <a:ea typeface="Meiryo UI" panose="020B0604030504040204" pitchFamily="50" charset="-128"/>
              </a:rPr>
              <a:t>※</a:t>
            </a:r>
            <a:r>
              <a:rPr kumimoji="1" lang="ja-JP" altLang="en-US" sz="1400" dirty="0">
                <a:solidFill>
                  <a:prstClr val="black"/>
                </a:solidFill>
                <a:latin typeface="Meiryo UI" panose="020B0604030504040204" pitchFamily="50" charset="-128"/>
                <a:ea typeface="Meiryo UI" panose="020B0604030504040204" pitchFamily="50" charset="-128"/>
              </a:rPr>
              <a:t>避難所の開設を確認してから避難します。	</a:t>
            </a:r>
          </a:p>
          <a:p>
            <a:pPr defTabSz="495330">
              <a:spcBef>
                <a:spcPts val="528"/>
              </a:spcBef>
              <a:spcAft>
                <a:spcPct val="0"/>
              </a:spcAft>
            </a:pPr>
            <a:endParaRPr kumimoji="1" lang="ja-JP" altLang="en-US" sz="1400" dirty="0">
              <a:solidFill>
                <a:prstClr val="black"/>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A97402FB-685E-4747-9877-CC1D304233BF}"/>
              </a:ext>
            </a:extLst>
          </p:cNvPr>
          <p:cNvSpPr txBox="1"/>
          <p:nvPr/>
        </p:nvSpPr>
        <p:spPr>
          <a:xfrm>
            <a:off x="4737600" y="1770611"/>
            <a:ext cx="4752000" cy="925337"/>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災害時・災害の恐れがあるときの</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避難行動を</a:t>
            </a:r>
            <a:r>
              <a:rPr kumimoji="1" lang="ja-JP" altLang="en-US" sz="2400" u="sng" dirty="0">
                <a:solidFill>
                  <a:prstClr val="black"/>
                </a:solidFill>
                <a:latin typeface="Meiryo UI" panose="020B0604030504040204" pitchFamily="50" charset="-128"/>
                <a:ea typeface="Meiryo UI" panose="020B0604030504040204" pitchFamily="50" charset="-128"/>
              </a:rPr>
              <a:t>予め決めておく</a:t>
            </a:r>
          </a:p>
        </p:txBody>
      </p:sp>
      <p:sp>
        <p:nvSpPr>
          <p:cNvPr id="84" name="二等辺三角形 83">
            <a:extLst>
              <a:ext uri="{FF2B5EF4-FFF2-40B4-BE49-F238E27FC236}">
                <a16:creationId xmlns:a16="http://schemas.microsoft.com/office/drawing/2014/main" id="{EA74DD75-8957-4254-AD36-05F79F57C0C0}"/>
              </a:ext>
            </a:extLst>
          </p:cNvPr>
          <p:cNvSpPr/>
          <p:nvPr/>
        </p:nvSpPr>
        <p:spPr>
          <a:xfrm flipH="1" flipV="1">
            <a:off x="5689044" y="2784615"/>
            <a:ext cx="540000" cy="360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0" name="テキスト ボックス 89">
            <a:extLst>
              <a:ext uri="{FF2B5EF4-FFF2-40B4-BE49-F238E27FC236}">
                <a16:creationId xmlns:a16="http://schemas.microsoft.com/office/drawing/2014/main" id="{7E435BBC-47F6-4C10-95CD-4178D890508F}"/>
              </a:ext>
            </a:extLst>
          </p:cNvPr>
          <p:cNvSpPr txBox="1"/>
          <p:nvPr/>
        </p:nvSpPr>
        <p:spPr>
          <a:xfrm>
            <a:off x="4727448" y="3229152"/>
            <a:ext cx="4752000" cy="473537"/>
          </a:xfrm>
          <a:prstGeom prst="rect">
            <a:avLst/>
          </a:prstGeom>
          <a:noFill/>
          <a:ln w="12700">
            <a:solidFill>
              <a:srgbClr val="C00000"/>
            </a:solidFill>
          </a:ln>
        </p:spPr>
        <p:txBody>
          <a:bodyPr wrap="none" lIns="54000" tIns="54000" rIns="54000" bIns="54000" rtlCol="0" anchor="t" anchorCtr="0">
            <a:noAutofit/>
          </a:bodyPr>
          <a:lstStyle/>
          <a:p>
            <a:pPr defTabSz="495330">
              <a:spcBef>
                <a:spcPts val="528"/>
              </a:spcBef>
              <a:spcAft>
                <a:spcPct val="0"/>
              </a:spcAft>
            </a:pPr>
            <a:r>
              <a:rPr kumimoji="1" lang="ja-JP" altLang="en-US" sz="2400" dirty="0">
                <a:solidFill>
                  <a:srgbClr val="C00000"/>
                </a:solidFill>
                <a:latin typeface="Meiryo UI" panose="020B0604030504040204" pitchFamily="50" charset="-128"/>
                <a:ea typeface="Meiryo UI" panose="020B0604030504040204" pitchFamily="50" charset="-128"/>
              </a:rPr>
              <a:t>個別避難計画として書類にまとめておく</a:t>
            </a:r>
          </a:p>
        </p:txBody>
      </p:sp>
      <p:sp>
        <p:nvSpPr>
          <p:cNvPr id="91" name="二等辺三角形 90">
            <a:extLst>
              <a:ext uri="{FF2B5EF4-FFF2-40B4-BE49-F238E27FC236}">
                <a16:creationId xmlns:a16="http://schemas.microsoft.com/office/drawing/2014/main" id="{722F7FB1-8030-41B8-9B1F-3FBD9E3890D9}"/>
              </a:ext>
            </a:extLst>
          </p:cNvPr>
          <p:cNvSpPr/>
          <p:nvPr/>
        </p:nvSpPr>
        <p:spPr>
          <a:xfrm flipH="1" flipV="1">
            <a:off x="5689044" y="3808620"/>
            <a:ext cx="540000" cy="360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2" name="テキスト ボックス 91">
            <a:extLst>
              <a:ext uri="{FF2B5EF4-FFF2-40B4-BE49-F238E27FC236}">
                <a16:creationId xmlns:a16="http://schemas.microsoft.com/office/drawing/2014/main" id="{5A5B7FBF-F7FB-498A-88F7-B248E376A990}"/>
              </a:ext>
            </a:extLst>
          </p:cNvPr>
          <p:cNvSpPr txBox="1"/>
          <p:nvPr/>
        </p:nvSpPr>
        <p:spPr>
          <a:xfrm>
            <a:off x="4721760" y="4320628"/>
            <a:ext cx="2474568" cy="2034452"/>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（本人・家族）</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災害時・災害の　恐れがあるときに、躊躇なく早めの　　避難行動がとれる</a:t>
            </a: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93" name="二等辺三角形 92">
            <a:extLst>
              <a:ext uri="{FF2B5EF4-FFF2-40B4-BE49-F238E27FC236}">
                <a16:creationId xmlns:a16="http://schemas.microsoft.com/office/drawing/2014/main" id="{FFC7051F-17BC-4CF7-96FC-537BA50C1A26}"/>
              </a:ext>
            </a:extLst>
          </p:cNvPr>
          <p:cNvSpPr/>
          <p:nvPr/>
        </p:nvSpPr>
        <p:spPr>
          <a:xfrm flipH="1" flipV="1">
            <a:off x="8100012" y="3808620"/>
            <a:ext cx="540000" cy="360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4" name="テキスト ボックス 93">
            <a:extLst>
              <a:ext uri="{FF2B5EF4-FFF2-40B4-BE49-F238E27FC236}">
                <a16:creationId xmlns:a16="http://schemas.microsoft.com/office/drawing/2014/main" id="{B50403DA-8E99-4050-BE08-24C66321E2C9}"/>
              </a:ext>
            </a:extLst>
          </p:cNvPr>
          <p:cNvSpPr txBox="1"/>
          <p:nvPr/>
        </p:nvSpPr>
        <p:spPr>
          <a:xfrm>
            <a:off x="7552944" y="4320628"/>
            <a:ext cx="2117952" cy="170526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（市町村）</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「ここへなら逃げたい」と思える避難の受け皿づくりを進める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96" name="二等辺三角形 95">
            <a:extLst>
              <a:ext uri="{FF2B5EF4-FFF2-40B4-BE49-F238E27FC236}">
                <a16:creationId xmlns:a16="http://schemas.microsoft.com/office/drawing/2014/main" id="{1A1DA3B5-2D8E-4CA7-94EA-E924D2FB525F}"/>
              </a:ext>
            </a:extLst>
          </p:cNvPr>
          <p:cNvSpPr/>
          <p:nvPr/>
        </p:nvSpPr>
        <p:spPr>
          <a:xfrm rot="5400000" flipH="1" flipV="1">
            <a:off x="6977448" y="4977795"/>
            <a:ext cx="540000" cy="360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0973206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553223"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（いつ）警戒レベル３が発令されたら避難行動を開始することを周知します</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pic>
        <p:nvPicPr>
          <p:cNvPr id="18" name="図 17">
            <a:extLst>
              <a:ext uri="{FF2B5EF4-FFF2-40B4-BE49-F238E27FC236}">
                <a16:creationId xmlns:a16="http://schemas.microsoft.com/office/drawing/2014/main" id="{D4A40A42-E228-4F9B-B93A-D6A8F928DE6F}"/>
              </a:ext>
            </a:extLst>
          </p:cNvPr>
          <p:cNvPicPr>
            <a:picLocks noChangeAspect="1"/>
          </p:cNvPicPr>
          <p:nvPr/>
        </p:nvPicPr>
        <p:blipFill>
          <a:blip r:embed="rId2"/>
          <a:stretch>
            <a:fillRect/>
          </a:stretch>
        </p:blipFill>
        <p:spPr>
          <a:xfrm>
            <a:off x="1398157" y="1573855"/>
            <a:ext cx="6375932" cy="4460158"/>
          </a:xfrm>
          <a:prstGeom prst="rect">
            <a:avLst/>
          </a:prstGeom>
        </p:spPr>
      </p:pic>
      <p:sp>
        <p:nvSpPr>
          <p:cNvPr id="19" name="テキスト ボックス 18">
            <a:extLst>
              <a:ext uri="{FF2B5EF4-FFF2-40B4-BE49-F238E27FC236}">
                <a16:creationId xmlns:a16="http://schemas.microsoft.com/office/drawing/2014/main" id="{2B859AD0-8757-4353-8553-B209E7998E7F}"/>
              </a:ext>
            </a:extLst>
          </p:cNvPr>
          <p:cNvSpPr txBox="1"/>
          <p:nvPr/>
        </p:nvSpPr>
        <p:spPr>
          <a:xfrm>
            <a:off x="1539082" y="6227093"/>
            <a:ext cx="6094081" cy="230832"/>
          </a:xfrm>
          <a:prstGeom prst="rect">
            <a:avLst/>
          </a:prstGeom>
          <a:noFill/>
          <a:ln w="12700">
            <a:noFill/>
          </a:ln>
        </p:spPr>
        <p:txBody>
          <a:bodyPr wrap="square">
            <a:spAutoFit/>
          </a:bodyPr>
          <a:lstStyle/>
          <a:p>
            <a:r>
              <a:rPr lang="ja-JP" altLang="en-US" sz="900" dirty="0"/>
              <a:t>（資料）気象庁ホームページ     </a:t>
            </a:r>
            <a:r>
              <a:rPr lang="en-US" altLang="ja-JP" sz="900" dirty="0"/>
              <a:t>https://www.jma.go.jp/jma/kishou/know/bosai/alertlevel.html</a:t>
            </a:r>
            <a:endParaRPr lang="ja-JP" altLang="en-US" sz="900" dirty="0"/>
          </a:p>
        </p:txBody>
      </p:sp>
      <p:sp>
        <p:nvSpPr>
          <p:cNvPr id="3" name="矢印: 左 2">
            <a:extLst>
              <a:ext uri="{FF2B5EF4-FFF2-40B4-BE49-F238E27FC236}">
                <a16:creationId xmlns:a16="http://schemas.microsoft.com/office/drawing/2014/main" id="{F9069385-D953-4626-B5B1-4CDA4916ACCB}"/>
              </a:ext>
            </a:extLst>
          </p:cNvPr>
          <p:cNvSpPr/>
          <p:nvPr/>
        </p:nvSpPr>
        <p:spPr>
          <a:xfrm>
            <a:off x="7867763" y="4089860"/>
            <a:ext cx="810724" cy="432262"/>
          </a:xfrm>
          <a:prstGeom prst="leftArrow">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794517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063354-83BA-453E-9CA0-7B867312BD86}"/>
              </a:ext>
            </a:extLst>
          </p:cNvPr>
          <p:cNvSpPr>
            <a:spLocks noGrp="1"/>
          </p:cNvSpPr>
          <p:nvPr>
            <p:ph type="title"/>
          </p:nvPr>
        </p:nvSpPr>
        <p:spPr/>
        <p:txBody>
          <a:bodyPr/>
          <a:lstStyle/>
          <a:p>
            <a:r>
              <a:rPr lang="ja-JP" altLang="en-US" dirty="0"/>
              <a:t>（</a:t>
            </a:r>
            <a:r>
              <a:rPr kumimoji="1" lang="ja-JP" altLang="en-US" dirty="0"/>
              <a:t>参考）キキクル　（土砂災害、浸水、洪水）</a:t>
            </a:r>
          </a:p>
        </p:txBody>
      </p:sp>
      <p:sp>
        <p:nvSpPr>
          <p:cNvPr id="12" name="テキスト ボックス 11">
            <a:extLst>
              <a:ext uri="{FF2B5EF4-FFF2-40B4-BE49-F238E27FC236}">
                <a16:creationId xmlns:a16="http://schemas.microsoft.com/office/drawing/2014/main" id="{2C1B41DB-23D7-4F1A-AA0E-CB09A7CF2F3E}"/>
              </a:ext>
            </a:extLst>
          </p:cNvPr>
          <p:cNvSpPr txBox="1"/>
          <p:nvPr/>
        </p:nvSpPr>
        <p:spPr>
          <a:xfrm>
            <a:off x="551412" y="5979098"/>
            <a:ext cx="8119456" cy="384721"/>
          </a:xfrm>
          <a:prstGeom prst="rect">
            <a:avLst/>
          </a:prstGeom>
          <a:noFill/>
          <a:ln w="12700">
            <a:noFill/>
          </a:ln>
        </p:spPr>
        <p:txBody>
          <a:bodyPr wrap="square">
            <a:spAutoFit/>
          </a:bodyPr>
          <a:lstStyle/>
          <a:p>
            <a:r>
              <a:rPr lang="en-US" altLang="ja-JP" dirty="0"/>
              <a:t>https://www.kantei.go.jp/jp/headline/bousai/doshyasaigai.html</a:t>
            </a:r>
            <a:endParaRPr lang="ja-JP" altLang="en-US" dirty="0"/>
          </a:p>
        </p:txBody>
      </p:sp>
      <p:pic>
        <p:nvPicPr>
          <p:cNvPr id="14" name="図 13">
            <a:extLst>
              <a:ext uri="{FF2B5EF4-FFF2-40B4-BE49-F238E27FC236}">
                <a16:creationId xmlns:a16="http://schemas.microsoft.com/office/drawing/2014/main" id="{D31EEC6D-16A5-4C0E-BA72-32AFA036732F}"/>
              </a:ext>
            </a:extLst>
          </p:cNvPr>
          <p:cNvPicPr>
            <a:picLocks noChangeAspect="1"/>
          </p:cNvPicPr>
          <p:nvPr/>
        </p:nvPicPr>
        <p:blipFill>
          <a:blip r:embed="rId2"/>
          <a:stretch>
            <a:fillRect/>
          </a:stretch>
        </p:blipFill>
        <p:spPr>
          <a:xfrm>
            <a:off x="368736" y="988181"/>
            <a:ext cx="8867112" cy="2636168"/>
          </a:xfrm>
          <a:prstGeom prst="rect">
            <a:avLst/>
          </a:prstGeom>
        </p:spPr>
      </p:pic>
      <p:sp>
        <p:nvSpPr>
          <p:cNvPr id="16" name="テキスト ボックス 15">
            <a:extLst>
              <a:ext uri="{FF2B5EF4-FFF2-40B4-BE49-F238E27FC236}">
                <a16:creationId xmlns:a16="http://schemas.microsoft.com/office/drawing/2014/main" id="{B2880AD1-0079-49F9-8D84-E8881DB73F12}"/>
              </a:ext>
            </a:extLst>
          </p:cNvPr>
          <p:cNvSpPr txBox="1"/>
          <p:nvPr/>
        </p:nvSpPr>
        <p:spPr>
          <a:xfrm>
            <a:off x="551412" y="3651718"/>
            <a:ext cx="6625243" cy="2048781"/>
          </a:xfrm>
          <a:prstGeom prst="rect">
            <a:avLst/>
          </a:prstGeom>
          <a:noFill/>
          <a:ln w="12700">
            <a:noFill/>
          </a:ln>
        </p:spPr>
        <p:txBody>
          <a:bodyPr wrap="square" lIns="54000" tIns="54000" rIns="54000" bIns="54000" rtlCol="0" anchor="t" anchorCtr="0">
            <a:noAutofit/>
          </a:bodyPr>
          <a:lstStyle/>
          <a:p>
            <a:pPr algn="l" fontAlgn="base"/>
            <a:r>
              <a:rPr lang="ja-JP" altLang="en-US" sz="1800" b="1" i="0" dirty="0">
                <a:solidFill>
                  <a:srgbClr val="4D4D4D"/>
                </a:solidFill>
                <a:effectLst/>
                <a:latin typeface="Meiryo UI" panose="020B0604030504040204" pitchFamily="50" charset="-128"/>
                <a:ea typeface="Meiryo UI" panose="020B0604030504040204" pitchFamily="50" charset="-128"/>
              </a:rPr>
              <a:t>土砂キキクルとは？</a:t>
            </a:r>
          </a:p>
          <a:p>
            <a:pPr algn="l" fontAlgn="base"/>
            <a:r>
              <a:rPr lang="ja-JP" altLang="en-US" sz="1800" b="0" i="0" dirty="0">
                <a:solidFill>
                  <a:srgbClr val="333333"/>
                </a:solidFill>
                <a:effectLst/>
                <a:latin typeface="Meiryo UI" panose="020B0604030504040204" pitchFamily="50" charset="-128"/>
                <a:ea typeface="Meiryo UI" panose="020B0604030504040204" pitchFamily="50" charset="-128"/>
              </a:rPr>
              <a:t>　　「土砂キキクル（大雨警報（土砂災害）の危険度分布）」は、土砂災害発生の危険度の高まりを地図上で５段階に色分けして表示したもので、</a:t>
            </a:r>
            <a:r>
              <a:rPr lang="ja-JP" altLang="en-US" sz="1800" b="1" i="0" dirty="0">
                <a:solidFill>
                  <a:srgbClr val="333333"/>
                </a:solidFill>
                <a:effectLst/>
                <a:latin typeface="Meiryo UI" panose="020B0604030504040204" pitchFamily="50" charset="-128"/>
                <a:ea typeface="Meiryo UI" panose="020B0604030504040204" pitchFamily="50" charset="-128"/>
              </a:rPr>
              <a:t>常時１０分毎に更新しています</a:t>
            </a:r>
            <a:r>
              <a:rPr lang="ja-JP" altLang="en-US" sz="1800" b="0" i="0" dirty="0">
                <a:solidFill>
                  <a:srgbClr val="333333"/>
                </a:solidFill>
                <a:effectLst/>
                <a:latin typeface="Meiryo UI" panose="020B0604030504040204" pitchFamily="50" charset="-128"/>
                <a:ea typeface="Meiryo UI" panose="020B0604030504040204" pitchFamily="50" charset="-128"/>
              </a:rPr>
              <a:t>。雨が強まってきたとき、又は大雨警報（土砂災害）や土砂災害警戒情報等が発表されたときなどには、実際にどこで土砂災害の危険度が高まっているのかを把握することができます。</a:t>
            </a:r>
          </a:p>
          <a:p>
            <a:pPr defTabSz="495330">
              <a:spcBef>
                <a:spcPts val="528"/>
              </a:spcBef>
              <a:spcAft>
                <a:spcPct val="0"/>
              </a:spcAft>
            </a:pPr>
            <a:endParaRPr kumimoji="1" lang="ja-JP" altLang="en-US" sz="1800" dirty="0">
              <a:solidFill>
                <a:prstClr val="black"/>
              </a:solidFill>
              <a:latin typeface="Arial"/>
              <a:ea typeface="ＭＳ Ｐゴシック"/>
            </a:endParaRPr>
          </a:p>
        </p:txBody>
      </p:sp>
      <p:pic>
        <p:nvPicPr>
          <p:cNvPr id="18" name="図 17">
            <a:extLst>
              <a:ext uri="{FF2B5EF4-FFF2-40B4-BE49-F238E27FC236}">
                <a16:creationId xmlns:a16="http://schemas.microsoft.com/office/drawing/2014/main" id="{BED818D9-9359-4EEC-BBBF-AB6418E1408F}"/>
              </a:ext>
            </a:extLst>
          </p:cNvPr>
          <p:cNvPicPr>
            <a:picLocks noChangeAspect="1"/>
          </p:cNvPicPr>
          <p:nvPr/>
        </p:nvPicPr>
        <p:blipFill>
          <a:blip r:embed="rId3"/>
          <a:stretch>
            <a:fillRect/>
          </a:stretch>
        </p:blipFill>
        <p:spPr>
          <a:xfrm>
            <a:off x="7381322" y="3789546"/>
            <a:ext cx="1854526" cy="2024354"/>
          </a:xfrm>
          <a:prstGeom prst="rect">
            <a:avLst/>
          </a:prstGeom>
        </p:spPr>
      </p:pic>
    </p:spTree>
    <p:extLst>
      <p:ext uri="{BB962C8B-B14F-4D97-AF65-F5344CB8AC3E}">
        <p14:creationId xmlns:p14="http://schemas.microsoft.com/office/powerpoint/2010/main" val="2256952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５．個別避難計画の基本的な考え方</a:t>
            </a:r>
          </a:p>
        </p:txBody>
      </p:sp>
      <p:sp>
        <p:nvSpPr>
          <p:cNvPr id="7" name="正方形/長方形 6">
            <a:extLst>
              <a:ext uri="{FF2B5EF4-FFF2-40B4-BE49-F238E27FC236}">
                <a16:creationId xmlns:a16="http://schemas.microsoft.com/office/drawing/2014/main" id="{6BCDA269-55A9-463A-B6AF-DB458A9CB7BB}"/>
              </a:ext>
            </a:extLst>
          </p:cNvPr>
          <p:cNvSpPr/>
          <p:nvPr/>
        </p:nvSpPr>
        <p:spPr>
          <a:xfrm>
            <a:off x="6848588" y="4255532"/>
            <a:ext cx="2473209"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指定避難所</a:t>
            </a:r>
            <a:r>
              <a:rPr kumimoji="1" lang="ja-JP" altLang="en-US" sz="1400" dirty="0">
                <a:solidFill>
                  <a:srgbClr val="000000"/>
                </a:solidFill>
                <a:latin typeface="Meiryo UI" panose="020B0604030504040204" pitchFamily="50" charset="-128"/>
                <a:ea typeface="Meiryo UI" panose="020B0604030504040204" pitchFamily="50" charset="-128"/>
              </a:rPr>
              <a:t>（福祉スペース）</a:t>
            </a:r>
            <a:endParaRPr kumimoji="1" lang="ja-JP" altLang="en-US" sz="1600" dirty="0">
              <a:solidFill>
                <a:srgbClr val="0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8544D05-3CD0-4019-B20B-9D41745FAEEC}"/>
              </a:ext>
            </a:extLst>
          </p:cNvPr>
          <p:cNvSpPr txBox="1"/>
          <p:nvPr/>
        </p:nvSpPr>
        <p:spPr>
          <a:xfrm>
            <a:off x="-168364" y="1093527"/>
            <a:ext cx="9387800"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（どこへ）「ここへなら逃げたい」と思える避難先に直接避難できることをめざします</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3B8FB1B-8A93-4B3F-A0CF-8A3907A57F52}"/>
              </a:ext>
            </a:extLst>
          </p:cNvPr>
          <p:cNvSpPr/>
          <p:nvPr/>
        </p:nvSpPr>
        <p:spPr>
          <a:xfrm>
            <a:off x="4867274" y="2480652"/>
            <a:ext cx="1800000"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医療機関</a:t>
            </a:r>
          </a:p>
        </p:txBody>
      </p:sp>
      <p:sp>
        <p:nvSpPr>
          <p:cNvPr id="10" name="正方形/長方形 9">
            <a:extLst>
              <a:ext uri="{FF2B5EF4-FFF2-40B4-BE49-F238E27FC236}">
                <a16:creationId xmlns:a16="http://schemas.microsoft.com/office/drawing/2014/main" id="{56089A93-7723-4C37-AB00-D84D7D87D194}"/>
              </a:ext>
            </a:extLst>
          </p:cNvPr>
          <p:cNvSpPr/>
          <p:nvPr/>
        </p:nvSpPr>
        <p:spPr>
          <a:xfrm>
            <a:off x="923925" y="2481447"/>
            <a:ext cx="733425"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区分Ａ</a:t>
            </a:r>
          </a:p>
        </p:txBody>
      </p:sp>
      <p:sp>
        <p:nvSpPr>
          <p:cNvPr id="11" name="四角形: 角を丸くする 10">
            <a:extLst>
              <a:ext uri="{FF2B5EF4-FFF2-40B4-BE49-F238E27FC236}">
                <a16:creationId xmlns:a16="http://schemas.microsoft.com/office/drawing/2014/main" id="{AF46906E-CCD8-4489-8A6E-A92913C3392A}"/>
              </a:ext>
            </a:extLst>
          </p:cNvPr>
          <p:cNvSpPr/>
          <p:nvPr/>
        </p:nvSpPr>
        <p:spPr>
          <a:xfrm>
            <a:off x="444652" y="1795281"/>
            <a:ext cx="3974948" cy="454685"/>
          </a:xfrm>
          <a:prstGeom prst="round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身体状況　</a:t>
            </a:r>
            <a:r>
              <a:rPr kumimoji="1" lang="en-US" altLang="ja-JP" sz="1200" dirty="0">
                <a:solidFill>
                  <a:srgbClr val="000000"/>
                </a:solidFill>
                <a:latin typeface="Meiryo UI" panose="020B0604030504040204" pitchFamily="50" charset="-128"/>
                <a:ea typeface="Meiryo UI" panose="020B0604030504040204" pitchFamily="50" charset="-128"/>
              </a:rPr>
              <a:t>※</a:t>
            </a:r>
            <a:r>
              <a:rPr kumimoji="1" lang="ja-JP" altLang="en-US" sz="1200" dirty="0">
                <a:solidFill>
                  <a:srgbClr val="000000"/>
                </a:solidFill>
                <a:latin typeface="Meiryo UI" panose="020B0604030504040204" pitchFamily="50" charset="-128"/>
                <a:ea typeface="Meiryo UI" panose="020B0604030504040204" pitchFamily="50" charset="-128"/>
              </a:rPr>
              <a:t>ＡとＢの両方に該当する方はＡとする</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51B9045C-5C86-414B-A995-003693982D7A}"/>
              </a:ext>
            </a:extLst>
          </p:cNvPr>
          <p:cNvSpPr/>
          <p:nvPr/>
        </p:nvSpPr>
        <p:spPr>
          <a:xfrm>
            <a:off x="4848223" y="1792516"/>
            <a:ext cx="1800000" cy="454685"/>
          </a:xfrm>
          <a:prstGeom prst="roundRec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避難施設のタイプ</a:t>
            </a:r>
          </a:p>
        </p:txBody>
      </p:sp>
      <p:sp>
        <p:nvSpPr>
          <p:cNvPr id="13" name="二等辺三角形 12">
            <a:extLst>
              <a:ext uri="{FF2B5EF4-FFF2-40B4-BE49-F238E27FC236}">
                <a16:creationId xmlns:a16="http://schemas.microsoft.com/office/drawing/2014/main" id="{B1528106-2638-470C-857F-FF14967103F7}"/>
              </a:ext>
            </a:extLst>
          </p:cNvPr>
          <p:cNvSpPr/>
          <p:nvPr/>
        </p:nvSpPr>
        <p:spPr>
          <a:xfrm rot="16200000" flipV="1">
            <a:off x="4471536" y="4029951"/>
            <a:ext cx="324000" cy="216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4" name="二等辺三角形 13">
            <a:extLst>
              <a:ext uri="{FF2B5EF4-FFF2-40B4-BE49-F238E27FC236}">
                <a16:creationId xmlns:a16="http://schemas.microsoft.com/office/drawing/2014/main" id="{408A9765-146A-4034-AF7D-1CA983CE5B6C}"/>
              </a:ext>
            </a:extLst>
          </p:cNvPr>
          <p:cNvSpPr/>
          <p:nvPr/>
        </p:nvSpPr>
        <p:spPr>
          <a:xfrm rot="16200000" flipV="1">
            <a:off x="4471536" y="3200236"/>
            <a:ext cx="324000" cy="216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5" name="二等辺三角形 14">
            <a:extLst>
              <a:ext uri="{FF2B5EF4-FFF2-40B4-BE49-F238E27FC236}">
                <a16:creationId xmlns:a16="http://schemas.microsoft.com/office/drawing/2014/main" id="{23B18596-FEC5-43F6-B817-0CD9A4941723}"/>
              </a:ext>
            </a:extLst>
          </p:cNvPr>
          <p:cNvSpPr/>
          <p:nvPr/>
        </p:nvSpPr>
        <p:spPr>
          <a:xfrm rot="16200000" flipV="1">
            <a:off x="4471536" y="2599167"/>
            <a:ext cx="324000" cy="216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6" name="正方形/長方形 15">
            <a:extLst>
              <a:ext uri="{FF2B5EF4-FFF2-40B4-BE49-F238E27FC236}">
                <a16:creationId xmlns:a16="http://schemas.microsoft.com/office/drawing/2014/main" id="{8FE84341-5DAC-4219-8D33-8BD7AEBD306E}"/>
              </a:ext>
            </a:extLst>
          </p:cNvPr>
          <p:cNvSpPr/>
          <p:nvPr/>
        </p:nvSpPr>
        <p:spPr>
          <a:xfrm>
            <a:off x="1657350" y="2481447"/>
            <a:ext cx="2737400"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b="1" dirty="0">
                <a:solidFill>
                  <a:srgbClr val="000000"/>
                </a:solidFill>
                <a:latin typeface="Meiryo UI" panose="020B0604030504040204" pitchFamily="50" charset="-128"/>
                <a:ea typeface="Meiryo UI" panose="020B0604030504040204" pitchFamily="50" charset="-128"/>
              </a:rPr>
              <a:t>要医療</a:t>
            </a:r>
            <a:r>
              <a:rPr kumimoji="1" lang="ja-JP" altLang="en-US" sz="1400" dirty="0">
                <a:solidFill>
                  <a:srgbClr val="000000"/>
                </a:solidFill>
                <a:latin typeface="Meiryo UI" panose="020B0604030504040204" pitchFamily="50" charset="-128"/>
                <a:ea typeface="Meiryo UI" panose="020B0604030504040204" pitchFamily="50" charset="-128"/>
              </a:rPr>
              <a:t>（人工呼吸器、胃ろう等）</a:t>
            </a:r>
            <a:endParaRPr kumimoji="1" lang="ja-JP" altLang="en-US" sz="1600" dirty="0">
              <a:solidFill>
                <a:srgbClr val="000000"/>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78CB6B5-9521-4800-B33D-DD1646E14F82}"/>
              </a:ext>
            </a:extLst>
          </p:cNvPr>
          <p:cNvSpPr/>
          <p:nvPr/>
        </p:nvSpPr>
        <p:spPr>
          <a:xfrm>
            <a:off x="924772" y="3073218"/>
            <a:ext cx="733425"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区分Ｂ</a:t>
            </a:r>
          </a:p>
        </p:txBody>
      </p:sp>
      <p:sp>
        <p:nvSpPr>
          <p:cNvPr id="20" name="正方形/長方形 19">
            <a:extLst>
              <a:ext uri="{FF2B5EF4-FFF2-40B4-BE49-F238E27FC236}">
                <a16:creationId xmlns:a16="http://schemas.microsoft.com/office/drawing/2014/main" id="{0C84B99D-A860-41E9-B25F-49DCE4B57736}"/>
              </a:ext>
            </a:extLst>
          </p:cNvPr>
          <p:cNvSpPr/>
          <p:nvPr/>
        </p:nvSpPr>
        <p:spPr>
          <a:xfrm>
            <a:off x="1658197" y="3073218"/>
            <a:ext cx="2737400"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b="1" dirty="0">
                <a:solidFill>
                  <a:srgbClr val="000000"/>
                </a:solidFill>
                <a:latin typeface="Meiryo UI" panose="020B0604030504040204" pitchFamily="50" charset="-128"/>
                <a:ea typeface="Meiryo UI" panose="020B0604030504040204" pitchFamily="50" charset="-128"/>
              </a:rPr>
              <a:t>要介護</a:t>
            </a:r>
            <a:r>
              <a:rPr kumimoji="1" lang="ja-JP" altLang="en-US" sz="1600" dirty="0">
                <a:solidFill>
                  <a:srgbClr val="000000"/>
                </a:solidFill>
                <a:latin typeface="Meiryo UI" panose="020B0604030504040204" pitchFamily="50" charset="-128"/>
                <a:ea typeface="Meiryo UI" panose="020B0604030504040204" pitchFamily="50" charset="-128"/>
              </a:rPr>
              <a:t>（要介護３</a:t>
            </a:r>
            <a:r>
              <a:rPr kumimoji="1" lang="en-US" altLang="ja-JP" sz="1600" dirty="0">
                <a:solidFill>
                  <a:srgbClr val="000000"/>
                </a:solidFill>
                <a:latin typeface="Meiryo UI" panose="020B0604030504040204" pitchFamily="50" charset="-128"/>
                <a:ea typeface="Meiryo UI" panose="020B0604030504040204" pitchFamily="50" charset="-128"/>
              </a:rPr>
              <a:t>~</a:t>
            </a:r>
            <a:r>
              <a:rPr kumimoji="1" lang="ja-JP" altLang="en-US" sz="1600" dirty="0">
                <a:solidFill>
                  <a:srgbClr val="000000"/>
                </a:solidFill>
                <a:latin typeface="Meiryo UI" panose="020B0604030504040204" pitchFamily="50" charset="-128"/>
                <a:ea typeface="Meiryo UI" panose="020B0604030504040204" pitchFamily="50" charset="-128"/>
              </a:rPr>
              <a:t>５）</a:t>
            </a:r>
          </a:p>
        </p:txBody>
      </p:sp>
      <p:sp>
        <p:nvSpPr>
          <p:cNvPr id="21" name="正方形/長方形 20">
            <a:extLst>
              <a:ext uri="{FF2B5EF4-FFF2-40B4-BE49-F238E27FC236}">
                <a16:creationId xmlns:a16="http://schemas.microsoft.com/office/drawing/2014/main" id="{87DE7362-5A13-4906-B867-93FCDBBFB8C9}"/>
              </a:ext>
            </a:extLst>
          </p:cNvPr>
          <p:cNvSpPr/>
          <p:nvPr/>
        </p:nvSpPr>
        <p:spPr>
          <a:xfrm>
            <a:off x="923925" y="3672848"/>
            <a:ext cx="733425" cy="1110996"/>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区分Ｃ</a:t>
            </a:r>
          </a:p>
        </p:txBody>
      </p:sp>
      <p:sp>
        <p:nvSpPr>
          <p:cNvPr id="22" name="正方形/長方形 21">
            <a:extLst>
              <a:ext uri="{FF2B5EF4-FFF2-40B4-BE49-F238E27FC236}">
                <a16:creationId xmlns:a16="http://schemas.microsoft.com/office/drawing/2014/main" id="{1CBE1CFE-BA44-4542-89AD-9805BCA5A71D}"/>
              </a:ext>
            </a:extLst>
          </p:cNvPr>
          <p:cNvSpPr/>
          <p:nvPr/>
        </p:nvSpPr>
        <p:spPr>
          <a:xfrm>
            <a:off x="1886795" y="4433644"/>
            <a:ext cx="3775617" cy="687137"/>
          </a:xfrm>
          <a:prstGeom prst="rect">
            <a:avLst/>
          </a:prstGeom>
          <a:noFill/>
          <a:ln w="127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endParaRPr kumimoji="1" lang="ja-JP" altLang="en-US" sz="1600" dirty="0">
              <a:solidFill>
                <a:srgbClr val="000000"/>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7D60CFA1-33B7-40EB-9E06-D583779CF73B}"/>
              </a:ext>
            </a:extLst>
          </p:cNvPr>
          <p:cNvSpPr/>
          <p:nvPr/>
        </p:nvSpPr>
        <p:spPr>
          <a:xfrm>
            <a:off x="924772" y="4908293"/>
            <a:ext cx="733425"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区分Ｄ</a:t>
            </a:r>
          </a:p>
        </p:txBody>
      </p:sp>
      <p:sp>
        <p:nvSpPr>
          <p:cNvPr id="24" name="正方形/長方形 23">
            <a:extLst>
              <a:ext uri="{FF2B5EF4-FFF2-40B4-BE49-F238E27FC236}">
                <a16:creationId xmlns:a16="http://schemas.microsoft.com/office/drawing/2014/main" id="{38146C31-360A-402A-B991-2CEAC038C8FD}"/>
              </a:ext>
            </a:extLst>
          </p:cNvPr>
          <p:cNvSpPr/>
          <p:nvPr/>
        </p:nvSpPr>
        <p:spPr>
          <a:xfrm>
            <a:off x="1658197" y="4908293"/>
            <a:ext cx="2737400" cy="463435"/>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b="1" dirty="0">
                <a:solidFill>
                  <a:srgbClr val="000000"/>
                </a:solidFill>
                <a:latin typeface="Meiryo UI" panose="020B0604030504040204" pitchFamily="50" charset="-128"/>
                <a:ea typeface="Meiryo UI" panose="020B0604030504040204" pitchFamily="50" charset="-128"/>
              </a:rPr>
              <a:t>一般</a:t>
            </a:r>
            <a:r>
              <a:rPr kumimoji="1" lang="ja-JP" altLang="en-US" sz="1600" dirty="0">
                <a:solidFill>
                  <a:srgbClr val="000000"/>
                </a:solidFill>
                <a:latin typeface="Meiryo UI" panose="020B0604030504040204" pitchFamily="50" charset="-128"/>
                <a:ea typeface="Meiryo UI" panose="020B0604030504040204" pitchFamily="50" charset="-128"/>
              </a:rPr>
              <a:t>（上記に該当しない方）</a:t>
            </a:r>
          </a:p>
        </p:txBody>
      </p:sp>
      <p:sp>
        <p:nvSpPr>
          <p:cNvPr id="25" name="二等辺三角形 24">
            <a:extLst>
              <a:ext uri="{FF2B5EF4-FFF2-40B4-BE49-F238E27FC236}">
                <a16:creationId xmlns:a16="http://schemas.microsoft.com/office/drawing/2014/main" id="{1B8F551A-142A-4DF7-A14C-8C9BADC9C849}"/>
              </a:ext>
            </a:extLst>
          </p:cNvPr>
          <p:cNvSpPr/>
          <p:nvPr/>
        </p:nvSpPr>
        <p:spPr>
          <a:xfrm rot="16200000" flipV="1">
            <a:off x="4471536" y="5025826"/>
            <a:ext cx="324000" cy="216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6362C4BC-8873-4A33-880D-EEF38CC92285}"/>
              </a:ext>
            </a:extLst>
          </p:cNvPr>
          <p:cNvSpPr/>
          <p:nvPr/>
        </p:nvSpPr>
        <p:spPr>
          <a:xfrm>
            <a:off x="4867274" y="3057928"/>
            <a:ext cx="1800000"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介護施設</a:t>
            </a:r>
          </a:p>
        </p:txBody>
      </p:sp>
      <p:sp>
        <p:nvSpPr>
          <p:cNvPr id="27" name="正方形/長方形 26">
            <a:extLst>
              <a:ext uri="{FF2B5EF4-FFF2-40B4-BE49-F238E27FC236}">
                <a16:creationId xmlns:a16="http://schemas.microsoft.com/office/drawing/2014/main" id="{C86309A2-2F09-4EF1-BC02-BD6519976477}"/>
              </a:ext>
            </a:extLst>
          </p:cNvPr>
          <p:cNvSpPr/>
          <p:nvPr/>
        </p:nvSpPr>
        <p:spPr>
          <a:xfrm>
            <a:off x="4867273" y="4899825"/>
            <a:ext cx="1800000"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体育館等</a:t>
            </a:r>
          </a:p>
        </p:txBody>
      </p:sp>
      <p:sp>
        <p:nvSpPr>
          <p:cNvPr id="28" name="正方形/長方形 27">
            <a:extLst>
              <a:ext uri="{FF2B5EF4-FFF2-40B4-BE49-F238E27FC236}">
                <a16:creationId xmlns:a16="http://schemas.microsoft.com/office/drawing/2014/main" id="{3F7E1CD0-876D-4526-AB3D-32D1E015897C}"/>
              </a:ext>
            </a:extLst>
          </p:cNvPr>
          <p:cNvSpPr/>
          <p:nvPr/>
        </p:nvSpPr>
        <p:spPr>
          <a:xfrm>
            <a:off x="4848223" y="5492036"/>
            <a:ext cx="1800000" cy="389542"/>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家族等の家</a:t>
            </a:r>
          </a:p>
        </p:txBody>
      </p:sp>
      <p:sp>
        <p:nvSpPr>
          <p:cNvPr id="29" name="四角形: 角を丸くする 28">
            <a:extLst>
              <a:ext uri="{FF2B5EF4-FFF2-40B4-BE49-F238E27FC236}">
                <a16:creationId xmlns:a16="http://schemas.microsoft.com/office/drawing/2014/main" id="{C96A749C-2843-4EC5-83F8-5D797FA89A7D}"/>
              </a:ext>
            </a:extLst>
          </p:cNvPr>
          <p:cNvSpPr/>
          <p:nvPr/>
        </p:nvSpPr>
        <p:spPr>
          <a:xfrm>
            <a:off x="6848589" y="1804459"/>
            <a:ext cx="2440900" cy="454685"/>
          </a:xfrm>
          <a:prstGeom prst="roundRec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位置づけ等</a:t>
            </a:r>
          </a:p>
        </p:txBody>
      </p:sp>
      <p:sp>
        <p:nvSpPr>
          <p:cNvPr id="30" name="正方形/長方形 29">
            <a:extLst>
              <a:ext uri="{FF2B5EF4-FFF2-40B4-BE49-F238E27FC236}">
                <a16:creationId xmlns:a16="http://schemas.microsoft.com/office/drawing/2014/main" id="{9DDE7E88-405D-4F7F-9E38-2EC4C7CCE30D}"/>
              </a:ext>
            </a:extLst>
          </p:cNvPr>
          <p:cNvSpPr/>
          <p:nvPr/>
        </p:nvSpPr>
        <p:spPr>
          <a:xfrm>
            <a:off x="6848589" y="2460602"/>
            <a:ext cx="2451122"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緊急入院</a:t>
            </a:r>
          </a:p>
        </p:txBody>
      </p:sp>
      <p:sp>
        <p:nvSpPr>
          <p:cNvPr id="31" name="正方形/長方形 30">
            <a:extLst>
              <a:ext uri="{FF2B5EF4-FFF2-40B4-BE49-F238E27FC236}">
                <a16:creationId xmlns:a16="http://schemas.microsoft.com/office/drawing/2014/main" id="{0434E01B-C98F-4DCC-9BB8-F289C5089D6A}"/>
              </a:ext>
            </a:extLst>
          </p:cNvPr>
          <p:cNvSpPr/>
          <p:nvPr/>
        </p:nvSpPr>
        <p:spPr>
          <a:xfrm>
            <a:off x="6858810" y="3061386"/>
            <a:ext cx="2440901" cy="27357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緊急入所</a:t>
            </a:r>
          </a:p>
        </p:txBody>
      </p:sp>
      <p:sp>
        <p:nvSpPr>
          <p:cNvPr id="33" name="正方形/長方形 32">
            <a:extLst>
              <a:ext uri="{FF2B5EF4-FFF2-40B4-BE49-F238E27FC236}">
                <a16:creationId xmlns:a16="http://schemas.microsoft.com/office/drawing/2014/main" id="{9AFD608D-9CEE-4119-A3BC-EC286C88D757}"/>
              </a:ext>
            </a:extLst>
          </p:cNvPr>
          <p:cNvSpPr/>
          <p:nvPr/>
        </p:nvSpPr>
        <p:spPr>
          <a:xfrm>
            <a:off x="6848589" y="4899825"/>
            <a:ext cx="2473208" cy="468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指定避難所</a:t>
            </a:r>
            <a:r>
              <a:rPr kumimoji="1" lang="ja-JP" altLang="en-US" sz="1400" dirty="0">
                <a:solidFill>
                  <a:srgbClr val="000000"/>
                </a:solidFill>
                <a:latin typeface="Meiryo UI" panose="020B0604030504040204" pitchFamily="50" charset="-128"/>
                <a:ea typeface="Meiryo UI" panose="020B0604030504040204" pitchFamily="50" charset="-128"/>
              </a:rPr>
              <a:t>（一般スペース）</a:t>
            </a:r>
            <a:endParaRPr kumimoji="1" lang="ja-JP" altLang="en-US" sz="1600" dirty="0">
              <a:solidFill>
                <a:srgbClr val="000000"/>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7CF85541-AEF9-43FA-A4A8-B0836EE07DBE}"/>
              </a:ext>
            </a:extLst>
          </p:cNvPr>
          <p:cNvSpPr/>
          <p:nvPr/>
        </p:nvSpPr>
        <p:spPr>
          <a:xfrm>
            <a:off x="422815" y="2446729"/>
            <a:ext cx="341738" cy="2921096"/>
          </a:xfrm>
          <a:prstGeom prst="rect">
            <a:avLst/>
          </a:prstGeom>
          <a:solidFill>
            <a:schemeClr val="tx2">
              <a:lumMod val="20000"/>
              <a:lumOff val="80000"/>
            </a:schemeClr>
          </a:solid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eaVert"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自分で避難先を確保できない方</a:t>
            </a:r>
          </a:p>
        </p:txBody>
      </p:sp>
      <p:sp>
        <p:nvSpPr>
          <p:cNvPr id="35" name="二等辺三角形 34">
            <a:extLst>
              <a:ext uri="{FF2B5EF4-FFF2-40B4-BE49-F238E27FC236}">
                <a16:creationId xmlns:a16="http://schemas.microsoft.com/office/drawing/2014/main" id="{723D65F2-563C-4920-B82C-A98CFD56EA35}"/>
              </a:ext>
            </a:extLst>
          </p:cNvPr>
          <p:cNvSpPr/>
          <p:nvPr/>
        </p:nvSpPr>
        <p:spPr>
          <a:xfrm rot="16200000" flipV="1">
            <a:off x="4471536" y="5588328"/>
            <a:ext cx="324000" cy="216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BA46A284-9BB1-4367-A770-7D27DE4D8FEA}"/>
              </a:ext>
            </a:extLst>
          </p:cNvPr>
          <p:cNvSpPr/>
          <p:nvPr/>
        </p:nvSpPr>
        <p:spPr>
          <a:xfrm>
            <a:off x="422816" y="5552138"/>
            <a:ext cx="3945231" cy="306190"/>
          </a:xfrm>
          <a:prstGeom prst="rect">
            <a:avLst/>
          </a:prstGeom>
          <a:solidFill>
            <a:schemeClr val="accent2">
              <a:lumMod val="20000"/>
              <a:lumOff val="80000"/>
            </a:schemeClr>
          </a:solid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自分で避難先を確保できる方</a:t>
            </a:r>
          </a:p>
        </p:txBody>
      </p:sp>
      <p:sp>
        <p:nvSpPr>
          <p:cNvPr id="38" name="正方形/長方形 37">
            <a:extLst>
              <a:ext uri="{FF2B5EF4-FFF2-40B4-BE49-F238E27FC236}">
                <a16:creationId xmlns:a16="http://schemas.microsoft.com/office/drawing/2014/main" id="{DE48CC82-C951-4A5A-A04B-9E7446536284}"/>
              </a:ext>
            </a:extLst>
          </p:cNvPr>
          <p:cNvSpPr/>
          <p:nvPr/>
        </p:nvSpPr>
        <p:spPr>
          <a:xfrm>
            <a:off x="1659044" y="3681552"/>
            <a:ext cx="2760556" cy="1110996"/>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b="1" dirty="0">
                <a:solidFill>
                  <a:schemeClr val="tx1"/>
                </a:solidFill>
                <a:latin typeface="Meiryo UI" panose="020B0604030504040204" pitchFamily="50" charset="-128"/>
                <a:ea typeface="Meiryo UI" panose="020B0604030504040204" pitchFamily="50" charset="-128"/>
              </a:rPr>
              <a:t>障がい　</a:t>
            </a:r>
            <a:r>
              <a:rPr kumimoji="1" lang="ja-JP" altLang="en-US" sz="1600" dirty="0">
                <a:solidFill>
                  <a:srgbClr val="000000"/>
                </a:solidFill>
                <a:latin typeface="Meiryo UI" panose="020B0604030504040204" pitchFamily="50" charset="-128"/>
                <a:ea typeface="Meiryo UI" panose="020B0604030504040204" pitchFamily="50" charset="-128"/>
              </a:rPr>
              <a:t>身体障害　</a:t>
            </a:r>
            <a:r>
              <a:rPr kumimoji="1" lang="en-US" altLang="ja-JP" sz="1600" dirty="0">
                <a:solidFill>
                  <a:srgbClr val="000000"/>
                </a:solidFill>
                <a:latin typeface="Meiryo UI" panose="020B0604030504040204" pitchFamily="50" charset="-128"/>
                <a:ea typeface="Meiryo UI" panose="020B0604030504040204" pitchFamily="50" charset="-128"/>
              </a:rPr>
              <a:t>1</a:t>
            </a:r>
            <a:r>
              <a:rPr kumimoji="1" lang="ja-JP" altLang="en-US" sz="1600" dirty="0">
                <a:solidFill>
                  <a:srgbClr val="000000"/>
                </a:solidFill>
                <a:latin typeface="Meiryo UI" panose="020B0604030504040204" pitchFamily="50" charset="-128"/>
                <a:ea typeface="Meiryo UI" panose="020B0604030504040204" pitchFamily="50" charset="-128"/>
              </a:rPr>
              <a:t>・２級</a:t>
            </a:r>
            <a:r>
              <a:rPr kumimoji="1" lang="ja-JP" altLang="en-US" sz="1600" b="1" dirty="0">
                <a:solidFill>
                  <a:srgbClr val="FF0000"/>
                </a:solidFill>
                <a:latin typeface="Meiryo UI" panose="020B0604030504040204" pitchFamily="50" charset="-128"/>
                <a:ea typeface="Meiryo UI" panose="020B0604030504040204" pitchFamily="50" charset="-128"/>
              </a:rPr>
              <a:t>　　　</a:t>
            </a:r>
            <a:endParaRPr kumimoji="1" lang="en-US" altLang="ja-JP" sz="1600" b="1" dirty="0">
              <a:solidFill>
                <a:srgbClr val="FF0000"/>
              </a:solidFill>
              <a:latin typeface="Meiryo UI" panose="020B0604030504040204" pitchFamily="50" charset="-128"/>
              <a:ea typeface="Meiryo UI" panose="020B0604030504040204" pitchFamily="50" charset="-128"/>
            </a:endParaRPr>
          </a:p>
          <a:p>
            <a:r>
              <a:rPr kumimoji="1" lang="ja-JP" altLang="en-US" sz="1600" dirty="0">
                <a:solidFill>
                  <a:srgbClr val="000000"/>
                </a:solidFill>
                <a:latin typeface="Meiryo UI" panose="020B0604030504040204" pitchFamily="50" charset="-128"/>
                <a:ea typeface="Meiryo UI" panose="020B0604030504040204" pitchFamily="50" charset="-128"/>
              </a:rPr>
              <a:t>　　　　　 知的障害</a:t>
            </a:r>
            <a:r>
              <a:rPr kumimoji="1" lang="en-US" altLang="ja-JP" sz="1600" dirty="0">
                <a:solidFill>
                  <a:srgbClr val="000000"/>
                </a:solidFill>
                <a:latin typeface="Meiryo UI" panose="020B0604030504040204" pitchFamily="50" charset="-128"/>
                <a:ea typeface="Meiryo UI" panose="020B0604030504040204" pitchFamily="50" charset="-128"/>
              </a:rPr>
              <a:t> </a:t>
            </a:r>
            <a:r>
              <a:rPr kumimoji="1" lang="ja-JP" altLang="en-US" sz="1600" dirty="0">
                <a:solidFill>
                  <a:srgbClr val="000000"/>
                </a:solidFill>
                <a:latin typeface="Meiryo UI" panose="020B0604030504040204" pitchFamily="50" charset="-128"/>
                <a:ea typeface="Meiryo UI" panose="020B0604030504040204" pitchFamily="50" charset="-128"/>
              </a:rPr>
              <a:t>　療育Ａ</a:t>
            </a:r>
            <a:endParaRPr kumimoji="1" lang="en-US" altLang="ja-JP" sz="1600" dirty="0">
              <a:solidFill>
                <a:srgbClr val="000000"/>
              </a:solidFill>
              <a:latin typeface="Meiryo UI" panose="020B0604030504040204" pitchFamily="50" charset="-128"/>
              <a:ea typeface="Meiryo UI" panose="020B0604030504040204" pitchFamily="50" charset="-128"/>
            </a:endParaRPr>
          </a:p>
          <a:p>
            <a:r>
              <a:rPr kumimoji="1" lang="ja-JP" altLang="en-US" sz="1600" dirty="0">
                <a:solidFill>
                  <a:srgbClr val="000000"/>
                </a:solidFill>
                <a:latin typeface="Meiryo UI" panose="020B0604030504040204" pitchFamily="50" charset="-128"/>
                <a:ea typeface="Meiryo UI" panose="020B0604030504040204" pitchFamily="50" charset="-128"/>
              </a:rPr>
              <a:t>　　　　　 精神障害　</a:t>
            </a:r>
            <a:r>
              <a:rPr kumimoji="1" lang="en-US" altLang="ja-JP" sz="1600" dirty="0">
                <a:solidFill>
                  <a:srgbClr val="000000"/>
                </a:solidFill>
                <a:latin typeface="Meiryo UI" panose="020B0604030504040204" pitchFamily="50" charset="-128"/>
                <a:ea typeface="Meiryo UI" panose="020B0604030504040204" pitchFamily="50" charset="-128"/>
              </a:rPr>
              <a:t>1</a:t>
            </a:r>
            <a:r>
              <a:rPr kumimoji="1" lang="ja-JP" altLang="en-US" sz="1600" dirty="0">
                <a:solidFill>
                  <a:srgbClr val="000000"/>
                </a:solidFill>
                <a:latin typeface="Meiryo UI" panose="020B0604030504040204" pitchFamily="50" charset="-128"/>
                <a:ea typeface="Meiryo UI" panose="020B0604030504040204" pitchFamily="50" charset="-128"/>
              </a:rPr>
              <a:t>級</a:t>
            </a:r>
          </a:p>
        </p:txBody>
      </p:sp>
      <p:sp>
        <p:nvSpPr>
          <p:cNvPr id="39" name="正方形/長方形 38">
            <a:extLst>
              <a:ext uri="{FF2B5EF4-FFF2-40B4-BE49-F238E27FC236}">
                <a16:creationId xmlns:a16="http://schemas.microsoft.com/office/drawing/2014/main" id="{6B653730-82ED-46D5-8C62-380E309E204B}"/>
              </a:ext>
            </a:extLst>
          </p:cNvPr>
          <p:cNvSpPr/>
          <p:nvPr/>
        </p:nvSpPr>
        <p:spPr>
          <a:xfrm>
            <a:off x="4867272" y="3672847"/>
            <a:ext cx="1800000" cy="1102767"/>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600" dirty="0">
                <a:solidFill>
                  <a:srgbClr val="000000"/>
                </a:solidFill>
                <a:latin typeface="Meiryo UI" panose="020B0604030504040204" pitchFamily="50" charset="-128"/>
                <a:ea typeface="Meiryo UI" panose="020B0604030504040204" pitchFamily="50" charset="-128"/>
              </a:rPr>
              <a:t>公共施設</a:t>
            </a:r>
            <a:endParaRPr kumimoji="1" lang="en-US" altLang="ja-JP" sz="1600" dirty="0">
              <a:solidFill>
                <a:srgbClr val="000000"/>
              </a:solidFill>
              <a:latin typeface="Meiryo UI" panose="020B0604030504040204" pitchFamily="50" charset="-128"/>
              <a:ea typeface="Meiryo UI" panose="020B0604030504040204" pitchFamily="50" charset="-128"/>
            </a:endParaRPr>
          </a:p>
          <a:p>
            <a:r>
              <a:rPr kumimoji="1" lang="ja-JP" altLang="en-US" sz="1600" dirty="0">
                <a:solidFill>
                  <a:srgbClr val="000000"/>
                </a:solidFill>
                <a:latin typeface="Meiryo UI" panose="020B0604030504040204" pitchFamily="50" charset="-128"/>
                <a:ea typeface="Meiryo UI" panose="020B0604030504040204" pitchFamily="50" charset="-128"/>
              </a:rPr>
              <a:t>福祉サービス事業所</a:t>
            </a:r>
            <a:endParaRPr kumimoji="1" lang="en-US" altLang="ja-JP" sz="1600" dirty="0">
              <a:solidFill>
                <a:srgbClr val="000000"/>
              </a:solidFill>
              <a:latin typeface="Meiryo UI" panose="020B0604030504040204" pitchFamily="50" charset="-128"/>
              <a:ea typeface="Meiryo UI" panose="020B0604030504040204" pitchFamily="50" charset="-128"/>
            </a:endParaRPr>
          </a:p>
          <a:p>
            <a:r>
              <a:rPr kumimoji="1" lang="ja-JP" altLang="en-US" sz="1600" dirty="0">
                <a:solidFill>
                  <a:srgbClr val="000000"/>
                </a:solidFill>
                <a:latin typeface="Meiryo UI" panose="020B0604030504040204" pitchFamily="50" charset="-128"/>
                <a:ea typeface="Meiryo UI" panose="020B0604030504040204" pitchFamily="50" charset="-128"/>
              </a:rPr>
              <a:t>ホテル</a:t>
            </a:r>
            <a:endParaRPr kumimoji="1" lang="en-US" altLang="ja-JP" sz="1600" dirty="0">
              <a:solidFill>
                <a:srgbClr val="000000"/>
              </a:solidFill>
              <a:latin typeface="Meiryo UI" panose="020B0604030504040204" pitchFamily="50" charset="-128"/>
              <a:ea typeface="Meiryo UI" panose="020B0604030504040204" pitchFamily="50" charset="-128"/>
            </a:endParaRPr>
          </a:p>
          <a:p>
            <a:r>
              <a:rPr kumimoji="1" lang="ja-JP" altLang="en-US" sz="1600" dirty="0">
                <a:solidFill>
                  <a:srgbClr val="000000"/>
                </a:solidFill>
                <a:latin typeface="Meiryo UI" panose="020B0604030504040204" pitchFamily="50" charset="-128"/>
                <a:ea typeface="Meiryo UI" panose="020B0604030504040204" pitchFamily="50" charset="-128"/>
              </a:rPr>
              <a:t>小学校の教室等</a:t>
            </a:r>
          </a:p>
        </p:txBody>
      </p:sp>
      <p:sp>
        <p:nvSpPr>
          <p:cNvPr id="40" name="正方形/長方形 39">
            <a:extLst>
              <a:ext uri="{FF2B5EF4-FFF2-40B4-BE49-F238E27FC236}">
                <a16:creationId xmlns:a16="http://schemas.microsoft.com/office/drawing/2014/main" id="{E0ADF3EB-5F4E-4745-A80B-19EFB85A2909}"/>
              </a:ext>
            </a:extLst>
          </p:cNvPr>
          <p:cNvSpPr/>
          <p:nvPr/>
        </p:nvSpPr>
        <p:spPr>
          <a:xfrm>
            <a:off x="6837540" y="3393502"/>
            <a:ext cx="2484259" cy="755152"/>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福祉避難所</a:t>
            </a:r>
            <a:endParaRPr kumimoji="1" lang="en-US" altLang="ja-JP" sz="1600" dirty="0">
              <a:solidFill>
                <a:srgbClr val="000000"/>
              </a:solidFill>
              <a:latin typeface="Meiryo UI" panose="020B0604030504040204" pitchFamily="50" charset="-128"/>
              <a:ea typeface="Meiryo UI" panose="020B0604030504040204" pitchFamily="50" charset="-128"/>
            </a:endParaRPr>
          </a:p>
          <a:p>
            <a:pPr algn="ctr"/>
            <a:r>
              <a:rPr kumimoji="1" lang="ja-JP" altLang="en-US" sz="1200" dirty="0">
                <a:solidFill>
                  <a:srgbClr val="000000"/>
                </a:solidFill>
                <a:latin typeface="Meiryo UI" panose="020B0604030504040204" pitchFamily="50" charset="-128"/>
                <a:ea typeface="Meiryo UI" panose="020B0604030504040204" pitchFamily="50" charset="-128"/>
              </a:rPr>
              <a:t>（生活相談員配置、主に空間提供）</a:t>
            </a:r>
          </a:p>
        </p:txBody>
      </p:sp>
    </p:spTree>
    <p:extLst>
      <p:ext uri="{BB962C8B-B14F-4D97-AF65-F5344CB8AC3E}">
        <p14:creationId xmlns:p14="http://schemas.microsoft.com/office/powerpoint/2010/main" val="2376154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362031"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（誰とどうやって）本人・家族だけで移動できない人の移動を支援します　</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5CCE65D3-95C5-4A4D-975C-ACF36E8AE5B8}"/>
              </a:ext>
            </a:extLst>
          </p:cNvPr>
          <p:cNvSpPr/>
          <p:nvPr/>
        </p:nvSpPr>
        <p:spPr>
          <a:xfrm>
            <a:off x="507076" y="2202873"/>
            <a:ext cx="3142211" cy="1645920"/>
          </a:xfrm>
          <a:prstGeom prst="roundRect">
            <a:avLst>
              <a:gd name="adj" fmla="val 11344"/>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日常生活で</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本人自身や家族の協力を得て</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買い物や通院など</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移動している人</a:t>
            </a:r>
          </a:p>
        </p:txBody>
      </p:sp>
      <p:sp>
        <p:nvSpPr>
          <p:cNvPr id="63" name="四角形: 角を丸くする 62">
            <a:extLst>
              <a:ext uri="{FF2B5EF4-FFF2-40B4-BE49-F238E27FC236}">
                <a16:creationId xmlns:a16="http://schemas.microsoft.com/office/drawing/2014/main" id="{CDE149C3-CC97-4773-A095-49F907E45D5C}"/>
              </a:ext>
            </a:extLst>
          </p:cNvPr>
          <p:cNvSpPr/>
          <p:nvPr/>
        </p:nvSpPr>
        <p:spPr>
          <a:xfrm>
            <a:off x="507076" y="4167447"/>
            <a:ext cx="3142211" cy="1645920"/>
          </a:xfrm>
          <a:prstGeom prst="roundRect">
            <a:avLst>
              <a:gd name="adj" fmla="val 11344"/>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施設の送迎車であれば移動</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できる人（車いすのままなど）</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ほぼ外出しない人</a:t>
            </a:r>
          </a:p>
        </p:txBody>
      </p:sp>
      <p:sp>
        <p:nvSpPr>
          <p:cNvPr id="78" name="四角形: 角を丸くする 77">
            <a:extLst>
              <a:ext uri="{FF2B5EF4-FFF2-40B4-BE49-F238E27FC236}">
                <a16:creationId xmlns:a16="http://schemas.microsoft.com/office/drawing/2014/main" id="{C32A64FE-CA9C-4BE3-BE84-C10620A88FB3}"/>
              </a:ext>
            </a:extLst>
          </p:cNvPr>
          <p:cNvSpPr/>
          <p:nvPr/>
        </p:nvSpPr>
        <p:spPr>
          <a:xfrm>
            <a:off x="4142509" y="2222270"/>
            <a:ext cx="2391295" cy="1645920"/>
          </a:xfrm>
          <a:prstGeom prst="roundRect">
            <a:avLst>
              <a:gd name="adj" fmla="val 11344"/>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災害の恐れがあるときも</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本人・家族が協力して</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移動（避難）します。</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600" dirty="0">
                <a:solidFill>
                  <a:schemeClr val="tx1"/>
                </a:solidFill>
                <a:latin typeface="Meiryo UI" panose="020B0604030504040204" pitchFamily="50" charset="-128"/>
                <a:ea typeface="Meiryo UI" panose="020B0604030504040204" pitchFamily="50" charset="-128"/>
              </a:rPr>
              <a:t>（自助）</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84" name="四角形: 角を丸くする 83">
            <a:extLst>
              <a:ext uri="{FF2B5EF4-FFF2-40B4-BE49-F238E27FC236}">
                <a16:creationId xmlns:a16="http://schemas.microsoft.com/office/drawing/2014/main" id="{AA1B36C8-ADB3-419E-B9F0-99228305E273}"/>
              </a:ext>
            </a:extLst>
          </p:cNvPr>
          <p:cNvSpPr/>
          <p:nvPr/>
        </p:nvSpPr>
        <p:spPr>
          <a:xfrm>
            <a:off x="7182196" y="2175166"/>
            <a:ext cx="2437524" cy="1645920"/>
          </a:xfrm>
          <a:prstGeom prst="roundRect">
            <a:avLst>
              <a:gd name="adj" fmla="val 11344"/>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地域コミュニティの役割</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400" dirty="0">
                <a:solidFill>
                  <a:schemeClr val="tx1"/>
                </a:solidFill>
                <a:latin typeface="Meiryo UI" panose="020B0604030504040204" pitchFamily="50" charset="-128"/>
                <a:ea typeface="Meiryo UI" panose="020B0604030504040204" pitchFamily="50" charset="-128"/>
              </a:rPr>
              <a:t>（避難支援での共助の範囲）</a:t>
            </a:r>
            <a:endParaRPr kumimoji="1" lang="en-US" altLang="ja-JP" sz="1400" dirty="0">
              <a:solidFill>
                <a:schemeClr val="tx1"/>
              </a:solidFill>
              <a:latin typeface="Meiryo UI" panose="020B0604030504040204" pitchFamily="50" charset="-128"/>
              <a:ea typeface="Meiryo UI" panose="020B0604030504040204" pitchFamily="50" charset="-128"/>
            </a:endParaRPr>
          </a:p>
          <a:p>
            <a:pP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　①避難の声かけ</a:t>
            </a:r>
            <a:endParaRPr kumimoji="1" lang="en-US" altLang="ja-JP" sz="1800" dirty="0">
              <a:solidFill>
                <a:schemeClr val="tx1"/>
              </a:solidFill>
              <a:latin typeface="Meiryo UI" panose="020B0604030504040204" pitchFamily="50" charset="-128"/>
              <a:ea typeface="Meiryo UI" panose="020B0604030504040204" pitchFamily="50" charset="-128"/>
            </a:endParaRPr>
          </a:p>
          <a:p>
            <a:pP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　②安否確認</a:t>
            </a:r>
            <a:endParaRPr kumimoji="1" lang="en-US" altLang="ja-JP" sz="1800" dirty="0">
              <a:solidFill>
                <a:schemeClr val="tx1"/>
              </a:solidFill>
              <a:latin typeface="Meiryo UI" panose="020B0604030504040204" pitchFamily="50" charset="-128"/>
              <a:ea typeface="Meiryo UI" panose="020B0604030504040204" pitchFamily="50" charset="-128"/>
            </a:endParaRPr>
          </a:p>
        </p:txBody>
      </p:sp>
      <p:sp>
        <p:nvSpPr>
          <p:cNvPr id="90" name="四角形: 角を丸くする 89">
            <a:extLst>
              <a:ext uri="{FF2B5EF4-FFF2-40B4-BE49-F238E27FC236}">
                <a16:creationId xmlns:a16="http://schemas.microsoft.com/office/drawing/2014/main" id="{75F704D0-14FC-4798-B0CC-DC5F0D0A2BF0}"/>
              </a:ext>
            </a:extLst>
          </p:cNvPr>
          <p:cNvSpPr/>
          <p:nvPr/>
        </p:nvSpPr>
        <p:spPr>
          <a:xfrm>
            <a:off x="4096279" y="4122535"/>
            <a:ext cx="2437525" cy="1645920"/>
          </a:xfrm>
          <a:prstGeom prst="roundRect">
            <a:avLst>
              <a:gd name="adj" fmla="val 11344"/>
            </a:avLst>
          </a:prstGeom>
          <a:solidFill>
            <a:schemeClr val="bg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自治体も関わって、福祉事業者等の協力により、移動（避難）できる</a:t>
            </a:r>
            <a:endParaRPr kumimoji="1" lang="en-US" altLang="ja-JP" sz="1800" dirty="0">
              <a:solidFill>
                <a:schemeClr val="tx1"/>
              </a:solidFill>
              <a:latin typeface="Meiryo UI" panose="020B0604030504040204" pitchFamily="50" charset="-128"/>
              <a:ea typeface="Meiryo UI" panose="020B0604030504040204" pitchFamily="50" charset="-128"/>
            </a:endParaRPr>
          </a:p>
          <a:p>
            <a:pPr algn="ctr">
              <a:lnSpc>
                <a:spcPts val="3000"/>
              </a:lnSpc>
            </a:pPr>
            <a:r>
              <a:rPr kumimoji="1" lang="ja-JP" altLang="en-US" sz="1800" dirty="0">
                <a:solidFill>
                  <a:schemeClr val="tx1"/>
                </a:solidFill>
                <a:latin typeface="Meiryo UI" panose="020B0604030504040204" pitchFamily="50" charset="-128"/>
                <a:ea typeface="Meiryo UI" panose="020B0604030504040204" pitchFamily="50" charset="-128"/>
              </a:rPr>
              <a:t>体制を構築します。</a:t>
            </a:r>
            <a:endParaRPr kumimoji="1" lang="en-US" altLang="ja-JP" sz="18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DD489F0C-21C0-4ABB-9EBE-D420CCEADF85}"/>
              </a:ext>
            </a:extLst>
          </p:cNvPr>
          <p:cNvSpPr/>
          <p:nvPr/>
        </p:nvSpPr>
        <p:spPr>
          <a:xfrm>
            <a:off x="497541" y="1637607"/>
            <a:ext cx="3151746" cy="423949"/>
          </a:xfrm>
          <a:prstGeom prst="rect">
            <a:avLst/>
          </a:prstGeom>
          <a:solidFill>
            <a:schemeClr val="tx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日常生活での移動</a:t>
            </a:r>
          </a:p>
        </p:txBody>
      </p:sp>
      <p:sp>
        <p:nvSpPr>
          <p:cNvPr id="92" name="正方形/長方形 91">
            <a:extLst>
              <a:ext uri="{FF2B5EF4-FFF2-40B4-BE49-F238E27FC236}">
                <a16:creationId xmlns:a16="http://schemas.microsoft.com/office/drawing/2014/main" id="{FF036FA0-FCB7-4290-9A94-8895BF2D0ADD}"/>
              </a:ext>
            </a:extLst>
          </p:cNvPr>
          <p:cNvSpPr/>
          <p:nvPr/>
        </p:nvSpPr>
        <p:spPr>
          <a:xfrm>
            <a:off x="4142508" y="1632066"/>
            <a:ext cx="2444989" cy="423949"/>
          </a:xfrm>
          <a:prstGeom prst="rect">
            <a:avLst/>
          </a:prstGeom>
          <a:solidFill>
            <a:schemeClr val="tx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災害時の移動（避難）</a:t>
            </a:r>
          </a:p>
        </p:txBody>
      </p:sp>
      <p:sp>
        <p:nvSpPr>
          <p:cNvPr id="16" name="矢印: 左 15">
            <a:extLst>
              <a:ext uri="{FF2B5EF4-FFF2-40B4-BE49-F238E27FC236}">
                <a16:creationId xmlns:a16="http://schemas.microsoft.com/office/drawing/2014/main" id="{0CF8A2CC-9121-415F-B346-2B360FBA5614}"/>
              </a:ext>
            </a:extLst>
          </p:cNvPr>
          <p:cNvSpPr/>
          <p:nvPr/>
        </p:nvSpPr>
        <p:spPr>
          <a:xfrm>
            <a:off x="6606370" y="2753714"/>
            <a:ext cx="503259" cy="583031"/>
          </a:xfrm>
          <a:prstGeom prst="leftArrow">
            <a:avLst/>
          </a:prstGeom>
          <a:solidFill>
            <a:schemeClr val="accent3">
              <a:lumMod val="20000"/>
              <a:lumOff val="80000"/>
            </a:schemeClr>
          </a:solidFill>
          <a:ln w="12700" cap="flat" cmpd="sng" algn="ctr">
            <a:solidFill>
              <a:schemeClr val="accent3">
                <a:lumMod val="20000"/>
                <a:lumOff val="80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800" dirty="0">
              <a:solidFill>
                <a:srgbClr val="000000"/>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568A6C13-D7B4-49CC-9F8C-541A1986F129}"/>
              </a:ext>
            </a:extLst>
          </p:cNvPr>
          <p:cNvSpPr txBox="1"/>
          <p:nvPr/>
        </p:nvSpPr>
        <p:spPr>
          <a:xfrm>
            <a:off x="6636327" y="2871588"/>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共助</a:t>
            </a:r>
          </a:p>
        </p:txBody>
      </p:sp>
      <p:sp>
        <p:nvSpPr>
          <p:cNvPr id="18" name="吹き出し: 四角形 17">
            <a:extLst>
              <a:ext uri="{FF2B5EF4-FFF2-40B4-BE49-F238E27FC236}">
                <a16:creationId xmlns:a16="http://schemas.microsoft.com/office/drawing/2014/main" id="{CFFE21E8-32FE-47B2-BA8B-76833FD37021}"/>
              </a:ext>
            </a:extLst>
          </p:cNvPr>
          <p:cNvSpPr/>
          <p:nvPr/>
        </p:nvSpPr>
        <p:spPr>
          <a:xfrm>
            <a:off x="2547765" y="6022800"/>
            <a:ext cx="3926379" cy="423949"/>
          </a:xfrm>
          <a:prstGeom prst="wedgeRectCallout">
            <a:avLst>
              <a:gd name="adj1" fmla="val -34392"/>
              <a:gd name="adj2" fmla="val -147304"/>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共助での移動（避難）支援は、困難と見込まれます。</a:t>
            </a:r>
          </a:p>
        </p:txBody>
      </p:sp>
      <p:sp>
        <p:nvSpPr>
          <p:cNvPr id="97" name="二等辺三角形 96">
            <a:extLst>
              <a:ext uri="{FF2B5EF4-FFF2-40B4-BE49-F238E27FC236}">
                <a16:creationId xmlns:a16="http://schemas.microsoft.com/office/drawing/2014/main" id="{8C0FAF30-B644-42F3-937B-4F98FF16351E}"/>
              </a:ext>
            </a:extLst>
          </p:cNvPr>
          <p:cNvSpPr/>
          <p:nvPr/>
        </p:nvSpPr>
        <p:spPr>
          <a:xfrm rot="5400000">
            <a:off x="3695131" y="2906337"/>
            <a:ext cx="354487" cy="284989"/>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8" name="二等辺三角形 97">
            <a:extLst>
              <a:ext uri="{FF2B5EF4-FFF2-40B4-BE49-F238E27FC236}">
                <a16:creationId xmlns:a16="http://schemas.microsoft.com/office/drawing/2014/main" id="{5E920252-C9E8-436C-80F3-A9FB5E91628D}"/>
              </a:ext>
            </a:extLst>
          </p:cNvPr>
          <p:cNvSpPr/>
          <p:nvPr/>
        </p:nvSpPr>
        <p:spPr>
          <a:xfrm rot="5400000">
            <a:off x="3695131" y="4774159"/>
            <a:ext cx="354487" cy="284989"/>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332293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吹き出し: 円形 78">
            <a:extLst>
              <a:ext uri="{FF2B5EF4-FFF2-40B4-BE49-F238E27FC236}">
                <a16:creationId xmlns:a16="http://schemas.microsoft.com/office/drawing/2014/main" id="{F51F834A-CCF3-4836-A5EC-F488B4907052}"/>
              </a:ext>
            </a:extLst>
          </p:cNvPr>
          <p:cNvSpPr/>
          <p:nvPr/>
        </p:nvSpPr>
        <p:spPr>
          <a:xfrm>
            <a:off x="5988311" y="4745610"/>
            <a:ext cx="1138345" cy="544172"/>
          </a:xfrm>
          <a:prstGeom prst="wedgeEllipseCallout">
            <a:avLst>
              <a:gd name="adj1" fmla="val -38665"/>
              <a:gd name="adj2" fmla="val 83175"/>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2" name="吹き出し: 円形 61">
            <a:extLst>
              <a:ext uri="{FF2B5EF4-FFF2-40B4-BE49-F238E27FC236}">
                <a16:creationId xmlns:a16="http://schemas.microsoft.com/office/drawing/2014/main" id="{493533C9-978B-4EB4-BC28-367E7C821D78}"/>
              </a:ext>
            </a:extLst>
          </p:cNvPr>
          <p:cNvSpPr/>
          <p:nvPr/>
        </p:nvSpPr>
        <p:spPr>
          <a:xfrm>
            <a:off x="3678452" y="4745610"/>
            <a:ext cx="1138345" cy="544172"/>
          </a:xfrm>
          <a:prstGeom prst="wedgeEllipseCallout">
            <a:avLst>
              <a:gd name="adj1" fmla="val 44072"/>
              <a:gd name="adj2" fmla="val 76454"/>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５．個別避難計画の基本的な考え方</a:t>
            </a:r>
          </a:p>
        </p:txBody>
      </p:sp>
      <p:pic>
        <p:nvPicPr>
          <p:cNvPr id="24" name="Picture 2">
            <a:extLst>
              <a:ext uri="{FF2B5EF4-FFF2-40B4-BE49-F238E27FC236}">
                <a16:creationId xmlns:a16="http://schemas.microsoft.com/office/drawing/2014/main" id="{5AF8A54F-7691-4744-9880-08644281106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45604" y="4887556"/>
            <a:ext cx="1624564" cy="115496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a:extLst>
              <a:ext uri="{FF2B5EF4-FFF2-40B4-BE49-F238E27FC236}">
                <a16:creationId xmlns:a16="http://schemas.microsoft.com/office/drawing/2014/main" id="{F4810955-3D0E-42FD-A171-A594FE4C04E3}"/>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920459" y="2051450"/>
            <a:ext cx="644165" cy="64416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a:extLst>
              <a:ext uri="{FF2B5EF4-FFF2-40B4-BE49-F238E27FC236}">
                <a16:creationId xmlns:a16="http://schemas.microsoft.com/office/drawing/2014/main" id="{39A56EDC-7A3D-4EED-AFEE-582A3EEDF315}"/>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985944" y="2157988"/>
            <a:ext cx="876047" cy="519728"/>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a:extLst>
              <a:ext uri="{FF2B5EF4-FFF2-40B4-BE49-F238E27FC236}">
                <a16:creationId xmlns:a16="http://schemas.microsoft.com/office/drawing/2014/main" id="{F861E97A-E058-42A3-95B9-A32C835ABC15}"/>
              </a:ext>
            </a:extLst>
          </p:cNvPr>
          <p:cNvSpPr txBox="1"/>
          <p:nvPr/>
        </p:nvSpPr>
        <p:spPr>
          <a:xfrm>
            <a:off x="323162" y="4090682"/>
            <a:ext cx="1939463" cy="796874"/>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大規模地震</a:t>
            </a:r>
            <a:r>
              <a:rPr kumimoji="1" lang="ja-JP" altLang="en-US" sz="1800" dirty="0">
                <a:solidFill>
                  <a:prstClr val="black"/>
                </a:solidFill>
                <a:latin typeface="Meiryo UI" panose="020B0604030504040204" pitchFamily="50" charset="-128"/>
                <a:ea typeface="Meiryo UI" panose="020B0604030504040204" pitchFamily="50" charset="-128"/>
              </a:rPr>
              <a:t>の発生</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（震度５強以上）</a:t>
            </a:r>
          </a:p>
        </p:txBody>
      </p:sp>
      <p:sp>
        <p:nvSpPr>
          <p:cNvPr id="28" name="テキスト ボックス 27">
            <a:extLst>
              <a:ext uri="{FF2B5EF4-FFF2-40B4-BE49-F238E27FC236}">
                <a16:creationId xmlns:a16="http://schemas.microsoft.com/office/drawing/2014/main" id="{2B461C0F-84E8-4789-B349-62E4C85BE650}"/>
              </a:ext>
            </a:extLst>
          </p:cNvPr>
          <p:cNvSpPr txBox="1"/>
          <p:nvPr/>
        </p:nvSpPr>
        <p:spPr>
          <a:xfrm>
            <a:off x="8038400" y="3039553"/>
            <a:ext cx="1401421" cy="777299"/>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洪水</a:t>
            </a:r>
            <a:r>
              <a:rPr kumimoji="1" lang="ja-JP" altLang="en-US" sz="1800" dirty="0">
                <a:solidFill>
                  <a:prstClr val="black"/>
                </a:solidFill>
                <a:latin typeface="Meiryo UI" panose="020B0604030504040204" pitchFamily="50" charset="-128"/>
                <a:ea typeface="Meiryo UI" panose="020B0604030504040204" pitchFamily="50" charset="-128"/>
              </a:rPr>
              <a:t>の発生</a:t>
            </a:r>
          </a:p>
        </p:txBody>
      </p:sp>
      <p:sp>
        <p:nvSpPr>
          <p:cNvPr id="29" name="テキスト ボックス 28">
            <a:extLst>
              <a:ext uri="{FF2B5EF4-FFF2-40B4-BE49-F238E27FC236}">
                <a16:creationId xmlns:a16="http://schemas.microsoft.com/office/drawing/2014/main" id="{DF5E6630-7534-484A-8F4B-FEDB357BD3F4}"/>
              </a:ext>
            </a:extLst>
          </p:cNvPr>
          <p:cNvSpPr txBox="1"/>
          <p:nvPr/>
        </p:nvSpPr>
        <p:spPr>
          <a:xfrm>
            <a:off x="8023028" y="2709250"/>
            <a:ext cx="1382963" cy="70067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土砂災害</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720128C3-4A30-445B-9799-8B190884F6F5}"/>
              </a:ext>
            </a:extLst>
          </p:cNvPr>
          <p:cNvSpPr/>
          <p:nvPr/>
        </p:nvSpPr>
        <p:spPr>
          <a:xfrm>
            <a:off x="219148" y="1486867"/>
            <a:ext cx="9466165" cy="2418477"/>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AB853FF1-90A4-48D5-89BF-0338FB0970A4}"/>
              </a:ext>
            </a:extLst>
          </p:cNvPr>
          <p:cNvSpPr/>
          <p:nvPr/>
        </p:nvSpPr>
        <p:spPr>
          <a:xfrm>
            <a:off x="220964" y="4049082"/>
            <a:ext cx="9464349" cy="2349706"/>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pic>
        <p:nvPicPr>
          <p:cNvPr id="39" name="Picture 12">
            <a:extLst>
              <a:ext uri="{FF2B5EF4-FFF2-40B4-BE49-F238E27FC236}">
                <a16:creationId xmlns:a16="http://schemas.microsoft.com/office/drawing/2014/main" id="{FB86BBDC-3D78-4CE7-9FA8-0544775EB92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flipH="1">
            <a:off x="4903374" y="2764029"/>
            <a:ext cx="1210583" cy="82319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a:extLst>
              <a:ext uri="{FF2B5EF4-FFF2-40B4-BE49-F238E27FC236}">
                <a16:creationId xmlns:a16="http://schemas.microsoft.com/office/drawing/2014/main" id="{58ADFAD6-6121-442D-9BB6-AD5832D6072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6459192" y="2665129"/>
            <a:ext cx="1115405" cy="89511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A547C0F0-0887-48C1-9637-F1DD704D8B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77442" y="2818302"/>
            <a:ext cx="856869" cy="85370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気象予報士のイラスト（男性）">
            <a:extLst>
              <a:ext uri="{FF2B5EF4-FFF2-40B4-BE49-F238E27FC236}">
                <a16:creationId xmlns:a16="http://schemas.microsoft.com/office/drawing/2014/main" id="{9C495A74-B050-4421-AEA7-441991648B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9832" y="2592948"/>
            <a:ext cx="956109" cy="109478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グループ化 7">
            <a:extLst>
              <a:ext uri="{FF2B5EF4-FFF2-40B4-BE49-F238E27FC236}">
                <a16:creationId xmlns:a16="http://schemas.microsoft.com/office/drawing/2014/main" id="{29BB5554-E223-424D-90A9-E85851E1EFD6}"/>
              </a:ext>
            </a:extLst>
          </p:cNvPr>
          <p:cNvGrpSpPr/>
          <p:nvPr/>
        </p:nvGrpSpPr>
        <p:grpSpPr>
          <a:xfrm>
            <a:off x="3469407" y="2697574"/>
            <a:ext cx="1025123" cy="956108"/>
            <a:chOff x="3537671" y="1968641"/>
            <a:chExt cx="1025123" cy="956108"/>
          </a:xfrm>
        </p:grpSpPr>
        <p:grpSp>
          <p:nvGrpSpPr>
            <p:cNvPr id="6" name="グループ化 5">
              <a:extLst>
                <a:ext uri="{FF2B5EF4-FFF2-40B4-BE49-F238E27FC236}">
                  <a16:creationId xmlns:a16="http://schemas.microsoft.com/office/drawing/2014/main" id="{0E05C7A9-BA15-4726-951D-D8BD91497480}"/>
                </a:ext>
              </a:extLst>
            </p:cNvPr>
            <p:cNvGrpSpPr/>
            <p:nvPr/>
          </p:nvGrpSpPr>
          <p:grpSpPr>
            <a:xfrm>
              <a:off x="3537671" y="1968641"/>
              <a:ext cx="956108" cy="956108"/>
              <a:chOff x="3537671" y="1968641"/>
              <a:chExt cx="956108" cy="956108"/>
            </a:xfrm>
          </p:grpSpPr>
          <p:pic>
            <p:nvPicPr>
              <p:cNvPr id="5124" name="Picture 4">
                <a:extLst>
                  <a:ext uri="{FF2B5EF4-FFF2-40B4-BE49-F238E27FC236}">
                    <a16:creationId xmlns:a16="http://schemas.microsoft.com/office/drawing/2014/main" id="{83463430-9741-498A-A8FD-B2DAB26CF70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flipH="1">
                <a:off x="3537671" y="1968641"/>
                <a:ext cx="956108" cy="956108"/>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a:extLst>
                  <a:ext uri="{FF2B5EF4-FFF2-40B4-BE49-F238E27FC236}">
                    <a16:creationId xmlns:a16="http://schemas.microsoft.com/office/drawing/2014/main" id="{ADC8098C-D095-4ABB-9E80-1F898D0342E1}"/>
                  </a:ext>
                </a:extLst>
              </p:cNvPr>
              <p:cNvSpPr/>
              <p:nvPr/>
            </p:nvSpPr>
            <p:spPr>
              <a:xfrm>
                <a:off x="4079019" y="2067003"/>
                <a:ext cx="414760" cy="857746"/>
              </a:xfrm>
              <a:prstGeom prst="rect">
                <a:avLst/>
              </a:prstGeom>
              <a:solidFill>
                <a:schemeClr val="bg1"/>
              </a:solidFill>
              <a:ln w="12700"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grpSp>
        <p:pic>
          <p:nvPicPr>
            <p:cNvPr id="5122" name="Picture 2">
              <a:extLst>
                <a:ext uri="{FF2B5EF4-FFF2-40B4-BE49-F238E27FC236}">
                  <a16:creationId xmlns:a16="http://schemas.microsoft.com/office/drawing/2014/main" id="{C74E23F9-DD85-42B3-AE0D-AA476209B63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15725" y="2060171"/>
              <a:ext cx="547069" cy="86316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グループ化 11">
            <a:extLst>
              <a:ext uri="{FF2B5EF4-FFF2-40B4-BE49-F238E27FC236}">
                <a16:creationId xmlns:a16="http://schemas.microsoft.com/office/drawing/2014/main" id="{3EEC07B1-9D94-4D36-BDF4-F903CC7AFB76}"/>
              </a:ext>
            </a:extLst>
          </p:cNvPr>
          <p:cNvGrpSpPr/>
          <p:nvPr/>
        </p:nvGrpSpPr>
        <p:grpSpPr>
          <a:xfrm>
            <a:off x="605884" y="1949371"/>
            <a:ext cx="1289219" cy="439360"/>
            <a:chOff x="605884" y="1152939"/>
            <a:chExt cx="1289219" cy="544172"/>
          </a:xfrm>
        </p:grpSpPr>
        <p:sp>
          <p:nvSpPr>
            <p:cNvPr id="10" name="吹き出し: 円形 9">
              <a:extLst>
                <a:ext uri="{FF2B5EF4-FFF2-40B4-BE49-F238E27FC236}">
                  <a16:creationId xmlns:a16="http://schemas.microsoft.com/office/drawing/2014/main" id="{ED7F0201-17D9-4338-AF7B-18BE2FD62058}"/>
                </a:ext>
              </a:extLst>
            </p:cNvPr>
            <p:cNvSpPr/>
            <p:nvPr/>
          </p:nvSpPr>
          <p:spPr>
            <a:xfrm>
              <a:off x="605884" y="1152939"/>
              <a:ext cx="1289219" cy="544172"/>
            </a:xfrm>
            <a:prstGeom prst="wedgeEllipseCallout">
              <a:avLst>
                <a:gd name="adj1" fmla="val 13088"/>
                <a:gd name="adj2" fmla="val 99029"/>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2A0E2623-2FEE-4862-9EC9-BD5FD8044E73}"/>
                </a:ext>
              </a:extLst>
            </p:cNvPr>
            <p:cNvSpPr txBox="1"/>
            <p:nvPr/>
          </p:nvSpPr>
          <p:spPr>
            <a:xfrm>
              <a:off x="681160" y="1180522"/>
              <a:ext cx="1138666" cy="47170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土砂災害、洪水に警戒してください</a:t>
              </a:r>
            </a:p>
          </p:txBody>
        </p:sp>
      </p:grpSp>
      <p:grpSp>
        <p:nvGrpSpPr>
          <p:cNvPr id="54" name="グループ化 53">
            <a:extLst>
              <a:ext uri="{FF2B5EF4-FFF2-40B4-BE49-F238E27FC236}">
                <a16:creationId xmlns:a16="http://schemas.microsoft.com/office/drawing/2014/main" id="{7AA66AD8-FAAF-4DCB-9EAE-7FC53830381B}"/>
              </a:ext>
            </a:extLst>
          </p:cNvPr>
          <p:cNvGrpSpPr/>
          <p:nvPr/>
        </p:nvGrpSpPr>
        <p:grpSpPr>
          <a:xfrm>
            <a:off x="2010372" y="1894791"/>
            <a:ext cx="1138345" cy="493939"/>
            <a:chOff x="605884" y="1152939"/>
            <a:chExt cx="1289219" cy="544172"/>
          </a:xfrm>
        </p:grpSpPr>
        <p:sp>
          <p:nvSpPr>
            <p:cNvPr id="55" name="吹き出し: 円形 54">
              <a:extLst>
                <a:ext uri="{FF2B5EF4-FFF2-40B4-BE49-F238E27FC236}">
                  <a16:creationId xmlns:a16="http://schemas.microsoft.com/office/drawing/2014/main" id="{88697BEF-94C9-476C-9C8B-313D57C3B78D}"/>
                </a:ext>
              </a:extLst>
            </p:cNvPr>
            <p:cNvSpPr/>
            <p:nvPr/>
          </p:nvSpPr>
          <p:spPr>
            <a:xfrm>
              <a:off x="605884" y="1152939"/>
              <a:ext cx="1289219" cy="544172"/>
            </a:xfrm>
            <a:prstGeom prst="wedgeEllipseCallout">
              <a:avLst>
                <a:gd name="adj1" fmla="val -1714"/>
                <a:gd name="adj2" fmla="val 115102"/>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56" name="テキスト ボックス 55">
              <a:extLst>
                <a:ext uri="{FF2B5EF4-FFF2-40B4-BE49-F238E27FC236}">
                  <a16:creationId xmlns:a16="http://schemas.microsoft.com/office/drawing/2014/main" id="{A9EA7B02-38F0-47F7-B268-0E40FBAA8028}"/>
                </a:ext>
              </a:extLst>
            </p:cNvPr>
            <p:cNvSpPr txBox="1"/>
            <p:nvPr/>
          </p:nvSpPr>
          <p:spPr>
            <a:xfrm>
              <a:off x="721122" y="1213070"/>
              <a:ext cx="1160762" cy="47170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警戒レベル３を発令します</a:t>
              </a:r>
            </a:p>
          </p:txBody>
        </p:sp>
      </p:grpSp>
      <p:grpSp>
        <p:nvGrpSpPr>
          <p:cNvPr id="57" name="グループ化 56">
            <a:extLst>
              <a:ext uri="{FF2B5EF4-FFF2-40B4-BE49-F238E27FC236}">
                <a16:creationId xmlns:a16="http://schemas.microsoft.com/office/drawing/2014/main" id="{444E5604-1812-4F36-8066-BFCA5682FBF6}"/>
              </a:ext>
            </a:extLst>
          </p:cNvPr>
          <p:cNvGrpSpPr/>
          <p:nvPr/>
        </p:nvGrpSpPr>
        <p:grpSpPr>
          <a:xfrm>
            <a:off x="3342647" y="1976769"/>
            <a:ext cx="1138345" cy="544172"/>
            <a:chOff x="605884" y="1152939"/>
            <a:chExt cx="1289219" cy="544172"/>
          </a:xfrm>
          <a:solidFill>
            <a:schemeClr val="accent3">
              <a:lumMod val="20000"/>
              <a:lumOff val="80000"/>
            </a:schemeClr>
          </a:solidFill>
        </p:grpSpPr>
        <p:sp>
          <p:nvSpPr>
            <p:cNvPr id="64" name="吹き出し: 円形 63">
              <a:extLst>
                <a:ext uri="{FF2B5EF4-FFF2-40B4-BE49-F238E27FC236}">
                  <a16:creationId xmlns:a16="http://schemas.microsoft.com/office/drawing/2014/main" id="{990AED74-4245-446D-B8AF-17738FC47EEE}"/>
                </a:ext>
              </a:extLst>
            </p:cNvPr>
            <p:cNvSpPr/>
            <p:nvPr/>
          </p:nvSpPr>
          <p:spPr>
            <a:xfrm>
              <a:off x="605884" y="1152939"/>
              <a:ext cx="1289219" cy="544172"/>
            </a:xfrm>
            <a:prstGeom prst="wedgeEllipseCallout">
              <a:avLst>
                <a:gd name="adj1" fmla="val -1714"/>
                <a:gd name="adj2" fmla="val 88216"/>
              </a:avLst>
            </a:prstGeom>
            <a:grp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5" name="テキスト ボックス 64">
              <a:extLst>
                <a:ext uri="{FF2B5EF4-FFF2-40B4-BE49-F238E27FC236}">
                  <a16:creationId xmlns:a16="http://schemas.microsoft.com/office/drawing/2014/main" id="{5F5CA80C-4D9D-407A-BFA2-9B748CAE72D9}"/>
                </a:ext>
              </a:extLst>
            </p:cNvPr>
            <p:cNvSpPr txBox="1"/>
            <p:nvPr/>
          </p:nvSpPr>
          <p:spPr>
            <a:xfrm>
              <a:off x="721122" y="1213070"/>
              <a:ext cx="1015904" cy="47170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避難しましょう</a:t>
              </a:r>
              <a:r>
                <a:rPr kumimoji="1" lang="ja-JP" altLang="en-US" sz="1100" dirty="0">
                  <a:solidFill>
                    <a:srgbClr val="C00000"/>
                  </a:solidFill>
                  <a:latin typeface="Meiryo UI" panose="020B0604030504040204" pitchFamily="50" charset="-128"/>
                  <a:ea typeface="Meiryo UI" panose="020B0604030504040204" pitchFamily="50" charset="-128"/>
                </a:rPr>
                <a:t>（声かけ）</a:t>
              </a:r>
              <a:endParaRPr kumimoji="1" lang="en-US" altLang="ja-JP" sz="1100" dirty="0">
                <a:solidFill>
                  <a:srgbClr val="C00000"/>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100" dirty="0">
                <a:solidFill>
                  <a:prstClr val="black"/>
                </a:solidFill>
                <a:latin typeface="Meiryo UI" panose="020B0604030504040204" pitchFamily="50" charset="-128"/>
                <a:ea typeface="Meiryo UI" panose="020B0604030504040204" pitchFamily="50" charset="-128"/>
              </a:endParaRPr>
            </a:p>
          </p:txBody>
        </p:sp>
      </p:grpSp>
      <p:sp>
        <p:nvSpPr>
          <p:cNvPr id="66" name="吹き出し: 円形 65">
            <a:extLst>
              <a:ext uri="{FF2B5EF4-FFF2-40B4-BE49-F238E27FC236}">
                <a16:creationId xmlns:a16="http://schemas.microsoft.com/office/drawing/2014/main" id="{0CBE6228-0CDC-4ABB-877A-D34940B84804}"/>
              </a:ext>
            </a:extLst>
          </p:cNvPr>
          <p:cNvSpPr/>
          <p:nvPr/>
        </p:nvSpPr>
        <p:spPr>
          <a:xfrm>
            <a:off x="4803468" y="1997700"/>
            <a:ext cx="1138345" cy="544172"/>
          </a:xfrm>
          <a:prstGeom prst="wedgeEllipseCallout">
            <a:avLst>
              <a:gd name="adj1" fmla="val -16837"/>
              <a:gd name="adj2" fmla="val 90189"/>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7" name="テキスト ボックス 66">
            <a:extLst>
              <a:ext uri="{FF2B5EF4-FFF2-40B4-BE49-F238E27FC236}">
                <a16:creationId xmlns:a16="http://schemas.microsoft.com/office/drawing/2014/main" id="{9D600189-519B-4362-9DC3-2D30A59BCAEA}"/>
              </a:ext>
            </a:extLst>
          </p:cNvPr>
          <p:cNvSpPr txBox="1"/>
          <p:nvPr/>
        </p:nvSpPr>
        <p:spPr>
          <a:xfrm>
            <a:off x="4951800" y="2018086"/>
            <a:ext cx="897015" cy="47170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迎えにきました（事業者）</a:t>
            </a:r>
            <a:endParaRPr kumimoji="1" lang="en-US" altLang="ja-JP" sz="11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100" dirty="0">
              <a:solidFill>
                <a:prstClr val="black"/>
              </a:solidFill>
              <a:latin typeface="Meiryo UI" panose="020B0604030504040204" pitchFamily="50" charset="-128"/>
              <a:ea typeface="Meiryo UI" panose="020B0604030504040204" pitchFamily="50" charset="-128"/>
            </a:endParaRPr>
          </a:p>
        </p:txBody>
      </p:sp>
      <p:sp>
        <p:nvSpPr>
          <p:cNvPr id="68" name="吹き出し: 円形 67">
            <a:extLst>
              <a:ext uri="{FF2B5EF4-FFF2-40B4-BE49-F238E27FC236}">
                <a16:creationId xmlns:a16="http://schemas.microsoft.com/office/drawing/2014/main" id="{32CB033E-2426-4980-AE74-800FD467307C}"/>
              </a:ext>
            </a:extLst>
          </p:cNvPr>
          <p:cNvSpPr/>
          <p:nvPr/>
        </p:nvSpPr>
        <p:spPr>
          <a:xfrm>
            <a:off x="6354392" y="1955289"/>
            <a:ext cx="1138345" cy="544172"/>
          </a:xfrm>
          <a:prstGeom prst="wedgeEllipseCallout">
            <a:avLst>
              <a:gd name="adj1" fmla="val -22809"/>
              <a:gd name="adj2" fmla="val 68709"/>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9" name="テキスト ボックス 68">
            <a:extLst>
              <a:ext uri="{FF2B5EF4-FFF2-40B4-BE49-F238E27FC236}">
                <a16:creationId xmlns:a16="http://schemas.microsoft.com/office/drawing/2014/main" id="{AFB56467-8E55-4054-926B-6EC1DA36FAA4}"/>
              </a:ext>
            </a:extLst>
          </p:cNvPr>
          <p:cNvSpPr txBox="1"/>
          <p:nvPr/>
        </p:nvSpPr>
        <p:spPr>
          <a:xfrm>
            <a:off x="6415804" y="2018086"/>
            <a:ext cx="1055189" cy="47170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福祉避難所です安心ですね</a:t>
            </a:r>
          </a:p>
        </p:txBody>
      </p:sp>
      <p:grpSp>
        <p:nvGrpSpPr>
          <p:cNvPr id="14" name="グループ化 13">
            <a:extLst>
              <a:ext uri="{FF2B5EF4-FFF2-40B4-BE49-F238E27FC236}">
                <a16:creationId xmlns:a16="http://schemas.microsoft.com/office/drawing/2014/main" id="{E06F4F49-5361-4E12-A2CA-60E3ADC4BA49}"/>
              </a:ext>
            </a:extLst>
          </p:cNvPr>
          <p:cNvGrpSpPr/>
          <p:nvPr/>
        </p:nvGrpSpPr>
        <p:grpSpPr>
          <a:xfrm>
            <a:off x="1838594" y="3005577"/>
            <a:ext cx="4560270" cy="216000"/>
            <a:chOff x="1886300" y="2242397"/>
            <a:chExt cx="4560270" cy="216000"/>
          </a:xfrm>
        </p:grpSpPr>
        <p:sp>
          <p:nvSpPr>
            <p:cNvPr id="13" name="二等辺三角形 12">
              <a:extLst>
                <a:ext uri="{FF2B5EF4-FFF2-40B4-BE49-F238E27FC236}">
                  <a16:creationId xmlns:a16="http://schemas.microsoft.com/office/drawing/2014/main" id="{DD64DFE1-E2A1-47B5-9FC8-33EA04B025BB}"/>
                </a:ext>
              </a:extLst>
            </p:cNvPr>
            <p:cNvSpPr/>
            <p:nvPr/>
          </p:nvSpPr>
          <p:spPr>
            <a:xfrm rot="5400000">
              <a:off x="1868300" y="2260397"/>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0" name="二等辺三角形 69">
              <a:extLst>
                <a:ext uri="{FF2B5EF4-FFF2-40B4-BE49-F238E27FC236}">
                  <a16:creationId xmlns:a16="http://schemas.microsoft.com/office/drawing/2014/main" id="{B15825FE-6EB9-49F9-ADE2-64FC75248A37}"/>
                </a:ext>
              </a:extLst>
            </p:cNvPr>
            <p:cNvSpPr/>
            <p:nvPr/>
          </p:nvSpPr>
          <p:spPr>
            <a:xfrm rot="5400000">
              <a:off x="3166751" y="2260397"/>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1" name="二等辺三角形 70">
              <a:extLst>
                <a:ext uri="{FF2B5EF4-FFF2-40B4-BE49-F238E27FC236}">
                  <a16:creationId xmlns:a16="http://schemas.microsoft.com/office/drawing/2014/main" id="{9EB4D45A-0EB0-4DA1-A463-DDADBFD927F1}"/>
                </a:ext>
              </a:extLst>
            </p:cNvPr>
            <p:cNvSpPr/>
            <p:nvPr/>
          </p:nvSpPr>
          <p:spPr>
            <a:xfrm rot="5400000">
              <a:off x="4635115" y="2260397"/>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2" name="二等辺三角形 71">
              <a:extLst>
                <a:ext uri="{FF2B5EF4-FFF2-40B4-BE49-F238E27FC236}">
                  <a16:creationId xmlns:a16="http://schemas.microsoft.com/office/drawing/2014/main" id="{C8501D3C-CC06-462A-8902-AC68BCEE46D3}"/>
                </a:ext>
              </a:extLst>
            </p:cNvPr>
            <p:cNvSpPr/>
            <p:nvPr/>
          </p:nvSpPr>
          <p:spPr>
            <a:xfrm rot="5400000">
              <a:off x="6248570" y="2260397"/>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grpSp>
      <p:sp>
        <p:nvSpPr>
          <p:cNvPr id="73" name="二等辺三角形 72">
            <a:extLst>
              <a:ext uri="{FF2B5EF4-FFF2-40B4-BE49-F238E27FC236}">
                <a16:creationId xmlns:a16="http://schemas.microsoft.com/office/drawing/2014/main" id="{7692EE92-E651-4022-B092-AB1D9F7077C8}"/>
              </a:ext>
            </a:extLst>
          </p:cNvPr>
          <p:cNvSpPr/>
          <p:nvPr/>
        </p:nvSpPr>
        <p:spPr>
          <a:xfrm rot="5400000">
            <a:off x="7728065" y="3013541"/>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74" name="テキスト ボックス 73">
            <a:extLst>
              <a:ext uri="{FF2B5EF4-FFF2-40B4-BE49-F238E27FC236}">
                <a16:creationId xmlns:a16="http://schemas.microsoft.com/office/drawing/2014/main" id="{BA34E348-0AAE-4F94-B44A-680997665CEC}"/>
              </a:ext>
            </a:extLst>
          </p:cNvPr>
          <p:cNvSpPr txBox="1"/>
          <p:nvPr/>
        </p:nvSpPr>
        <p:spPr>
          <a:xfrm>
            <a:off x="2440822" y="4573045"/>
            <a:ext cx="984835" cy="673263"/>
          </a:xfrm>
          <a:prstGeom prst="rect">
            <a:avLst/>
          </a:prstGeom>
          <a:no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200" dirty="0">
                <a:solidFill>
                  <a:prstClr val="black"/>
                </a:solidFill>
                <a:latin typeface="Meiryo UI" panose="020B0604030504040204" pitchFamily="50" charset="-128"/>
                <a:ea typeface="Meiryo UI" panose="020B0604030504040204" pitchFamily="50" charset="-128"/>
              </a:rPr>
              <a:t>全員</a:t>
            </a:r>
            <a:endParaRPr kumimoji="1" lang="en-US" altLang="ja-JP" sz="12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200" dirty="0">
                <a:solidFill>
                  <a:prstClr val="black"/>
                </a:solidFill>
                <a:latin typeface="Meiryo UI" panose="020B0604030504040204" pitchFamily="50" charset="-128"/>
                <a:ea typeface="Meiryo UI" panose="020B0604030504040204" pitchFamily="50" charset="-128"/>
              </a:rPr>
              <a:t>安全確保　</a:t>
            </a:r>
          </a:p>
        </p:txBody>
      </p:sp>
      <p:pic>
        <p:nvPicPr>
          <p:cNvPr id="75" name="Picture 2" descr="地震のイラスト「テーブルの下に避難」">
            <a:extLst>
              <a:ext uri="{FF2B5EF4-FFF2-40B4-BE49-F238E27FC236}">
                <a16:creationId xmlns:a16="http://schemas.microsoft.com/office/drawing/2014/main" id="{35C9A5AC-54DF-4CCB-B905-E93AA7E7C2B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10675" y="5133787"/>
            <a:ext cx="1009019" cy="1014089"/>
          </a:xfrm>
          <a:prstGeom prst="rect">
            <a:avLst/>
          </a:prstGeom>
          <a:noFill/>
          <a:extLst>
            <a:ext uri="{909E8E84-426E-40DD-AFC4-6F175D3DCCD1}">
              <a14:hiddenFill xmlns:a14="http://schemas.microsoft.com/office/drawing/2010/main">
                <a:solidFill>
                  <a:srgbClr val="FFFFFF"/>
                </a:solidFill>
              </a14:hiddenFill>
            </a:ext>
          </a:extLst>
        </p:spPr>
      </p:pic>
      <p:pic>
        <p:nvPicPr>
          <p:cNvPr id="76" name="図 75">
            <a:extLst>
              <a:ext uri="{FF2B5EF4-FFF2-40B4-BE49-F238E27FC236}">
                <a16:creationId xmlns:a16="http://schemas.microsoft.com/office/drawing/2014/main" id="{2051FB28-9941-4467-9043-7C0F09FB86D6}"/>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814647" y="5045268"/>
            <a:ext cx="1285640" cy="1230386"/>
          </a:xfrm>
          <a:prstGeom prst="rect">
            <a:avLst/>
          </a:prstGeom>
          <a:noFill/>
          <a:ln>
            <a:noFill/>
          </a:ln>
        </p:spPr>
      </p:pic>
      <p:sp>
        <p:nvSpPr>
          <p:cNvPr id="77" name="テキスト ボックス 76">
            <a:extLst>
              <a:ext uri="{FF2B5EF4-FFF2-40B4-BE49-F238E27FC236}">
                <a16:creationId xmlns:a16="http://schemas.microsoft.com/office/drawing/2014/main" id="{520A12F2-3317-4299-99C4-15356D82EA79}"/>
              </a:ext>
            </a:extLst>
          </p:cNvPr>
          <p:cNvSpPr txBox="1"/>
          <p:nvPr/>
        </p:nvSpPr>
        <p:spPr>
          <a:xfrm>
            <a:off x="3763250" y="4837450"/>
            <a:ext cx="1261989" cy="840534"/>
          </a:xfrm>
          <a:prstGeom prst="rect">
            <a:avLst/>
          </a:prstGeom>
          <a:noFill/>
          <a:ln w="12700">
            <a:noFill/>
          </a:ln>
        </p:spPr>
        <p:txBody>
          <a:bodyPr wrap="none" lIns="54000" tIns="54000" rIns="54000" bIns="54000" rtlCol="0" anchor="t" anchorCtr="0">
            <a:noAutofit/>
          </a:bodyPr>
          <a:lstStyle/>
          <a:p>
            <a:pPr defTabSz="495330">
              <a:lnSpc>
                <a:spcPts val="1200"/>
              </a:lnSpc>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大丈夫でしたか</a:t>
            </a:r>
            <a:endParaRPr kumimoji="1" lang="en-US" altLang="ja-JP" sz="1100" dirty="0">
              <a:solidFill>
                <a:prstClr val="black"/>
              </a:solidFill>
              <a:latin typeface="Meiryo UI" panose="020B0604030504040204" pitchFamily="50" charset="-128"/>
              <a:ea typeface="Meiryo UI" panose="020B0604030504040204" pitchFamily="50" charset="-128"/>
            </a:endParaRPr>
          </a:p>
          <a:p>
            <a:pPr defTabSz="495330">
              <a:lnSpc>
                <a:spcPts val="1200"/>
              </a:lnSpc>
              <a:spcAft>
                <a:spcPct val="0"/>
              </a:spcAft>
            </a:pPr>
            <a:r>
              <a:rPr kumimoji="1" lang="ja-JP" altLang="en-US" sz="1100" dirty="0">
                <a:solidFill>
                  <a:srgbClr val="C00000"/>
                </a:solidFill>
                <a:latin typeface="Meiryo UI" panose="020B0604030504040204" pitchFamily="50" charset="-128"/>
                <a:ea typeface="Meiryo UI" panose="020B0604030504040204" pitchFamily="50" charset="-128"/>
              </a:rPr>
              <a:t>（安否確認）</a:t>
            </a:r>
            <a:endParaRPr kumimoji="1" lang="en-US" altLang="ja-JP" sz="1100" dirty="0">
              <a:solidFill>
                <a:srgbClr val="C00000"/>
              </a:solidFill>
              <a:latin typeface="Meiryo UI" panose="020B0604030504040204" pitchFamily="50" charset="-128"/>
              <a:ea typeface="Meiryo UI" panose="020B0604030504040204" pitchFamily="50" charset="-128"/>
            </a:endParaRPr>
          </a:p>
        </p:txBody>
      </p:sp>
      <p:sp>
        <p:nvSpPr>
          <p:cNvPr id="82" name="テキスト ボックス 81">
            <a:extLst>
              <a:ext uri="{FF2B5EF4-FFF2-40B4-BE49-F238E27FC236}">
                <a16:creationId xmlns:a16="http://schemas.microsoft.com/office/drawing/2014/main" id="{A18623CA-7E71-45E1-8EC7-B4E215CED9A2}"/>
              </a:ext>
            </a:extLst>
          </p:cNvPr>
          <p:cNvSpPr txBox="1"/>
          <p:nvPr/>
        </p:nvSpPr>
        <p:spPr>
          <a:xfrm>
            <a:off x="6132857" y="4808392"/>
            <a:ext cx="1022914" cy="490534"/>
          </a:xfrm>
          <a:prstGeom prst="rect">
            <a:avLst/>
          </a:prstGeom>
          <a:noFill/>
          <a:ln w="12700">
            <a:noFill/>
          </a:ln>
        </p:spPr>
        <p:txBody>
          <a:bodyPr wrap="none" lIns="54000" tIns="54000" rIns="54000" bIns="54000" rtlCol="0" anchor="t" anchorCtr="0">
            <a:noAutofit/>
          </a:bodyPr>
          <a:lstStyle/>
          <a:p>
            <a:pPr defTabSz="495330">
              <a:lnSpc>
                <a:spcPts val="1200"/>
              </a:lnSpc>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福祉が止まる</a:t>
            </a:r>
            <a:endParaRPr kumimoji="1" lang="en-US" altLang="ja-JP" sz="1100" dirty="0">
              <a:solidFill>
                <a:prstClr val="black"/>
              </a:solidFill>
              <a:latin typeface="Meiryo UI" panose="020B0604030504040204" pitchFamily="50" charset="-128"/>
              <a:ea typeface="Meiryo UI" panose="020B0604030504040204" pitchFamily="50" charset="-128"/>
            </a:endParaRPr>
          </a:p>
          <a:p>
            <a:pPr defTabSz="495330">
              <a:lnSpc>
                <a:spcPts val="1200"/>
              </a:lnSpc>
              <a:spcAft>
                <a:spcPct val="0"/>
              </a:spcAft>
            </a:pPr>
            <a:r>
              <a:rPr kumimoji="1" lang="ja-JP" altLang="en-US" sz="1100" dirty="0">
                <a:solidFill>
                  <a:prstClr val="black"/>
                </a:solidFill>
                <a:latin typeface="Meiryo UI" panose="020B0604030504040204" pitchFamily="50" charset="-128"/>
                <a:ea typeface="Meiryo UI" panose="020B0604030504040204" pitchFamily="50" charset="-128"/>
              </a:rPr>
              <a:t>と困ります</a:t>
            </a:r>
            <a:endParaRPr kumimoji="1" lang="en-US" altLang="ja-JP" sz="1100" dirty="0">
              <a:solidFill>
                <a:prstClr val="black"/>
              </a:solidFill>
              <a:latin typeface="Meiryo UI" panose="020B0604030504040204" pitchFamily="50" charset="-128"/>
              <a:ea typeface="Meiryo UI" panose="020B0604030504040204" pitchFamily="50" charset="-128"/>
            </a:endParaRPr>
          </a:p>
        </p:txBody>
      </p:sp>
      <p:pic>
        <p:nvPicPr>
          <p:cNvPr id="85" name="Picture 2">
            <a:extLst>
              <a:ext uri="{FF2B5EF4-FFF2-40B4-BE49-F238E27FC236}">
                <a16:creationId xmlns:a16="http://schemas.microsoft.com/office/drawing/2014/main" id="{B0FC1403-7140-4B88-AD96-021884272A7C}"/>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8290586" y="5412545"/>
            <a:ext cx="1115405" cy="895112"/>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大病院のイラスト">
            <a:extLst>
              <a:ext uri="{FF2B5EF4-FFF2-40B4-BE49-F238E27FC236}">
                <a16:creationId xmlns:a16="http://schemas.microsoft.com/office/drawing/2014/main" id="{8090FC06-1521-4A3A-B102-3A1A4601A36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81736" y="4503015"/>
            <a:ext cx="971064" cy="769083"/>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4">
            <a:extLst>
              <a:ext uri="{FF2B5EF4-FFF2-40B4-BE49-F238E27FC236}">
                <a16:creationId xmlns:a16="http://schemas.microsoft.com/office/drawing/2014/main" id="{AF318836-52A7-4915-B293-16E08BC7F6A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9636286">
            <a:off x="7252056" y="4990060"/>
            <a:ext cx="988019" cy="345970"/>
          </a:xfrm>
          <a:prstGeom prst="rect">
            <a:avLst/>
          </a:prstGeom>
          <a:noFill/>
          <a:extLst>
            <a:ext uri="{909E8E84-426E-40DD-AFC4-6F175D3DCCD1}">
              <a14:hiddenFill xmlns:a14="http://schemas.microsoft.com/office/drawing/2010/main">
                <a:solidFill>
                  <a:srgbClr val="FFFFFF"/>
                </a:solidFill>
              </a14:hiddenFill>
            </a:ext>
          </a:extLst>
        </p:spPr>
      </p:pic>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3892255"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目指す避難行動のイメージ</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DFC0C89-113D-4848-A49E-636B67512DCF}"/>
              </a:ext>
            </a:extLst>
          </p:cNvPr>
          <p:cNvSpPr txBox="1"/>
          <p:nvPr/>
        </p:nvSpPr>
        <p:spPr>
          <a:xfrm>
            <a:off x="7273413" y="4628015"/>
            <a:ext cx="1022914" cy="288525"/>
          </a:xfrm>
          <a:prstGeom prst="rect">
            <a:avLst/>
          </a:prstGeom>
          <a:solidFill>
            <a:schemeClr val="bg2">
              <a:lumMod val="20000"/>
              <a:lumOff val="80000"/>
            </a:schemeClr>
          </a:solidFill>
          <a:ln w="12700">
            <a:noFill/>
          </a:ln>
        </p:spPr>
        <p:txBody>
          <a:bodyPr wrap="none" lIns="54000" tIns="54000" rIns="54000" bIns="54000" rtlCol="0" anchor="ctr" anchorCtr="0">
            <a:noAutofit/>
          </a:bodyPr>
          <a:lstStyle/>
          <a:p>
            <a:pPr algn="ctr" defTabSz="495330">
              <a:lnSpc>
                <a:spcPts val="1200"/>
              </a:lnSpc>
              <a:spcAft>
                <a:spcPct val="0"/>
              </a:spcAft>
            </a:pPr>
            <a:r>
              <a:rPr kumimoji="1" lang="ja-JP" altLang="en-US" sz="1200" dirty="0">
                <a:solidFill>
                  <a:prstClr val="black"/>
                </a:solidFill>
                <a:latin typeface="Meiryo UI" panose="020B0604030504040204" pitchFamily="50" charset="-128"/>
                <a:ea typeface="Meiryo UI" panose="020B0604030504040204" pitchFamily="50" charset="-128"/>
              </a:rPr>
              <a:t>医療につなぐ</a:t>
            </a:r>
            <a:endParaRPr kumimoji="1" lang="en-US" altLang="ja-JP" sz="1200" dirty="0">
              <a:solidFill>
                <a:prstClr val="black"/>
              </a:solidFill>
              <a:latin typeface="Meiryo UI" panose="020B0604030504040204" pitchFamily="50" charset="-128"/>
              <a:ea typeface="Meiryo UI" panose="020B0604030504040204" pitchFamily="50" charset="-128"/>
            </a:endParaRPr>
          </a:p>
        </p:txBody>
      </p:sp>
      <p:pic>
        <p:nvPicPr>
          <p:cNvPr id="60" name="Picture 4">
            <a:extLst>
              <a:ext uri="{FF2B5EF4-FFF2-40B4-BE49-F238E27FC236}">
                <a16:creationId xmlns:a16="http://schemas.microsoft.com/office/drawing/2014/main" id="{BAEBEDBA-E880-477C-A44C-FFB8DA9CDDD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11605031" flipV="1">
            <a:off x="7293005" y="5449922"/>
            <a:ext cx="988019" cy="345970"/>
          </a:xfrm>
          <a:prstGeom prst="rect">
            <a:avLst/>
          </a:prstGeom>
          <a:noFill/>
          <a:extLst>
            <a:ext uri="{909E8E84-426E-40DD-AFC4-6F175D3DCCD1}">
              <a14:hiddenFill xmlns:a14="http://schemas.microsoft.com/office/drawing/2010/main">
                <a:solidFill>
                  <a:srgbClr val="FFFFFF"/>
                </a:solidFill>
              </a14:hiddenFill>
            </a:ext>
          </a:extLst>
        </p:spPr>
      </p:pic>
      <p:sp>
        <p:nvSpPr>
          <p:cNvPr id="61" name="テキスト ボックス 60">
            <a:extLst>
              <a:ext uri="{FF2B5EF4-FFF2-40B4-BE49-F238E27FC236}">
                <a16:creationId xmlns:a16="http://schemas.microsoft.com/office/drawing/2014/main" id="{81162046-09EB-4A4E-8DE9-BFE26871D7C3}"/>
              </a:ext>
            </a:extLst>
          </p:cNvPr>
          <p:cNvSpPr txBox="1"/>
          <p:nvPr/>
        </p:nvSpPr>
        <p:spPr>
          <a:xfrm>
            <a:off x="7220805" y="5859351"/>
            <a:ext cx="1022914" cy="288525"/>
          </a:xfrm>
          <a:prstGeom prst="rect">
            <a:avLst/>
          </a:prstGeom>
          <a:solidFill>
            <a:schemeClr val="bg2">
              <a:lumMod val="20000"/>
              <a:lumOff val="80000"/>
            </a:schemeClr>
          </a:solidFill>
          <a:ln w="12700">
            <a:noFill/>
          </a:ln>
        </p:spPr>
        <p:txBody>
          <a:bodyPr wrap="none" lIns="54000" tIns="54000" rIns="54000" bIns="54000" rtlCol="0" anchor="ctr" anchorCtr="0">
            <a:noAutofit/>
          </a:bodyPr>
          <a:lstStyle/>
          <a:p>
            <a:pPr algn="ctr" defTabSz="495330">
              <a:lnSpc>
                <a:spcPts val="1200"/>
              </a:lnSpc>
              <a:spcAft>
                <a:spcPct val="0"/>
              </a:spcAft>
            </a:pPr>
            <a:r>
              <a:rPr kumimoji="1" lang="ja-JP" altLang="en-US" sz="1200" dirty="0">
                <a:solidFill>
                  <a:prstClr val="black"/>
                </a:solidFill>
                <a:latin typeface="Meiryo UI" panose="020B0604030504040204" pitchFamily="50" charset="-128"/>
                <a:ea typeface="Meiryo UI" panose="020B0604030504040204" pitchFamily="50" charset="-128"/>
              </a:rPr>
              <a:t>福祉につなぐ</a:t>
            </a:r>
            <a:endParaRPr kumimoji="1" lang="en-US" altLang="ja-JP" sz="1200" dirty="0">
              <a:solidFill>
                <a:prstClr val="black"/>
              </a:solidFill>
              <a:latin typeface="Meiryo UI" panose="020B0604030504040204" pitchFamily="50" charset="-128"/>
              <a:ea typeface="Meiryo UI" panose="020B0604030504040204" pitchFamily="50" charset="-128"/>
            </a:endParaRPr>
          </a:p>
        </p:txBody>
      </p:sp>
      <p:sp>
        <p:nvSpPr>
          <p:cNvPr id="80" name="二等辺三角形 79">
            <a:extLst>
              <a:ext uri="{FF2B5EF4-FFF2-40B4-BE49-F238E27FC236}">
                <a16:creationId xmlns:a16="http://schemas.microsoft.com/office/drawing/2014/main" id="{D19CE795-57E1-49FD-A280-BBEEEAD18914}"/>
              </a:ext>
            </a:extLst>
          </p:cNvPr>
          <p:cNvSpPr/>
          <p:nvPr/>
        </p:nvSpPr>
        <p:spPr>
          <a:xfrm rot="5400000">
            <a:off x="2156157" y="5334578"/>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1" name="二等辺三角形 80">
            <a:extLst>
              <a:ext uri="{FF2B5EF4-FFF2-40B4-BE49-F238E27FC236}">
                <a16:creationId xmlns:a16="http://schemas.microsoft.com/office/drawing/2014/main" id="{04318002-71E6-432A-94A3-9C9959420327}"/>
              </a:ext>
            </a:extLst>
          </p:cNvPr>
          <p:cNvSpPr/>
          <p:nvPr/>
        </p:nvSpPr>
        <p:spPr>
          <a:xfrm rot="5400000">
            <a:off x="3536808" y="5331936"/>
            <a:ext cx="216000" cy="18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7" name="テキスト ボックス 86">
            <a:extLst>
              <a:ext uri="{FF2B5EF4-FFF2-40B4-BE49-F238E27FC236}">
                <a16:creationId xmlns:a16="http://schemas.microsoft.com/office/drawing/2014/main" id="{2FCB3A5D-6CCA-4EFE-8D9E-58B26CE40E05}"/>
              </a:ext>
            </a:extLst>
          </p:cNvPr>
          <p:cNvSpPr txBox="1"/>
          <p:nvPr/>
        </p:nvSpPr>
        <p:spPr>
          <a:xfrm>
            <a:off x="6528908" y="3560647"/>
            <a:ext cx="1045689" cy="288000"/>
          </a:xfrm>
          <a:prstGeom prst="rect">
            <a:avLst/>
          </a:prstGeom>
          <a:solidFill>
            <a:schemeClr val="bg2">
              <a:lumMod val="20000"/>
              <a:lumOff val="80000"/>
            </a:schemeClr>
          </a:solidFill>
          <a:ln w="12700">
            <a:noFill/>
          </a:ln>
        </p:spPr>
        <p:txBody>
          <a:bodyPr wrap="none" lIns="54000" tIns="54000" rIns="54000" bIns="54000" rtlCol="0" anchor="ctr" anchorCtr="0">
            <a:noAutofit/>
          </a:bodyPr>
          <a:lstStyle/>
          <a:p>
            <a:pPr algn="ctr" defTabSz="495330">
              <a:spcBef>
                <a:spcPts val="528"/>
              </a:spcBef>
              <a:spcAft>
                <a:spcPct val="0"/>
              </a:spcAft>
            </a:pPr>
            <a:r>
              <a:rPr kumimoji="1" lang="ja-JP" altLang="en-US" sz="1200" dirty="0">
                <a:solidFill>
                  <a:prstClr val="black"/>
                </a:solidFill>
                <a:latin typeface="Meiryo UI" panose="020B0604030504040204" pitchFamily="50" charset="-128"/>
                <a:ea typeface="Meiryo UI" panose="020B0604030504040204" pitchFamily="50" charset="-128"/>
              </a:rPr>
              <a:t>早めの避難完了</a:t>
            </a:r>
          </a:p>
        </p:txBody>
      </p:sp>
      <p:sp>
        <p:nvSpPr>
          <p:cNvPr id="88" name="テキスト ボックス 87">
            <a:extLst>
              <a:ext uri="{FF2B5EF4-FFF2-40B4-BE49-F238E27FC236}">
                <a16:creationId xmlns:a16="http://schemas.microsoft.com/office/drawing/2014/main" id="{72EBBD55-387D-44F3-A45E-34E21BB3D84E}"/>
              </a:ext>
            </a:extLst>
          </p:cNvPr>
          <p:cNvSpPr txBox="1"/>
          <p:nvPr/>
        </p:nvSpPr>
        <p:spPr>
          <a:xfrm>
            <a:off x="3273068" y="1553296"/>
            <a:ext cx="4749960" cy="32879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600" dirty="0">
                <a:latin typeface="Meiryo UI" panose="020B0604030504040204" pitchFamily="50" charset="-128"/>
                <a:ea typeface="Meiryo UI" panose="020B0604030504040204" pitchFamily="50" charset="-128"/>
              </a:rPr>
              <a:t>①</a:t>
            </a:r>
            <a:r>
              <a:rPr kumimoji="1" lang="ja-JP" altLang="en-US" sz="1600" dirty="0">
                <a:solidFill>
                  <a:srgbClr val="C00000"/>
                </a:solidFill>
                <a:latin typeface="Meiryo UI" panose="020B0604030504040204" pitchFamily="50" charset="-128"/>
                <a:ea typeface="Meiryo UI" panose="020B0604030504040204" pitchFamily="50" charset="-128"/>
              </a:rPr>
              <a:t>声かけ</a:t>
            </a:r>
            <a:r>
              <a:rPr kumimoji="1" lang="ja-JP" altLang="en-US" sz="1600" dirty="0">
                <a:latin typeface="Meiryo UI" panose="020B0604030504040204" pitchFamily="50" charset="-128"/>
                <a:ea typeface="Meiryo UI" panose="020B0604030504040204" pitchFamily="50" charset="-128"/>
              </a:rPr>
              <a:t>で、個別避難計画に基づく</a:t>
            </a:r>
            <a:r>
              <a:rPr kumimoji="1" lang="ja-JP" altLang="en-US" sz="1600" dirty="0">
                <a:solidFill>
                  <a:srgbClr val="C00000"/>
                </a:solidFill>
                <a:latin typeface="Meiryo UI" panose="020B0604030504040204" pitchFamily="50" charset="-128"/>
                <a:ea typeface="Meiryo UI" panose="020B0604030504040204" pitchFamily="50" charset="-128"/>
              </a:rPr>
              <a:t>早めの避難</a:t>
            </a:r>
            <a:r>
              <a:rPr kumimoji="1" lang="ja-JP" altLang="en-US" sz="1600" dirty="0">
                <a:latin typeface="Meiryo UI" panose="020B0604030504040204" pitchFamily="50" charset="-128"/>
                <a:ea typeface="Meiryo UI" panose="020B0604030504040204" pitchFamily="50" charset="-128"/>
              </a:rPr>
              <a:t>を促す</a:t>
            </a:r>
            <a:endParaRPr kumimoji="1" lang="ja-JP" altLang="en-US" sz="1600" dirty="0">
              <a:solidFill>
                <a:srgbClr val="C00000"/>
              </a:solidFill>
              <a:latin typeface="Meiryo UI" panose="020B0604030504040204" pitchFamily="50" charset="-128"/>
              <a:ea typeface="Meiryo UI" panose="020B0604030504040204" pitchFamily="50" charset="-128"/>
            </a:endParaRPr>
          </a:p>
        </p:txBody>
      </p:sp>
      <p:sp>
        <p:nvSpPr>
          <p:cNvPr id="89" name="テキスト ボックス 88">
            <a:extLst>
              <a:ext uri="{FF2B5EF4-FFF2-40B4-BE49-F238E27FC236}">
                <a16:creationId xmlns:a16="http://schemas.microsoft.com/office/drawing/2014/main" id="{6B03B45A-2255-4E84-B138-B26605B9FCDF}"/>
              </a:ext>
            </a:extLst>
          </p:cNvPr>
          <p:cNvSpPr txBox="1"/>
          <p:nvPr/>
        </p:nvSpPr>
        <p:spPr>
          <a:xfrm>
            <a:off x="3442586" y="4137940"/>
            <a:ext cx="5533873" cy="317386"/>
          </a:xfrm>
          <a:prstGeom prst="rect">
            <a:avLst/>
          </a:prstGeom>
          <a:noFill/>
          <a:ln w="12700">
            <a:noFill/>
          </a:ln>
        </p:spPr>
        <p:txBody>
          <a:bodyPr wrap="square" lIns="54000" tIns="54000" rIns="54000" bIns="54000" rtlCol="0" anchor="t" anchorCtr="0">
            <a:noAutofit/>
          </a:bodyPr>
          <a:lstStyle/>
          <a:p>
            <a:pPr algn="ctr" defTabSz="495330">
              <a:spcBef>
                <a:spcPts val="528"/>
              </a:spcBef>
              <a:spcAft>
                <a:spcPct val="0"/>
              </a:spcAft>
            </a:pPr>
            <a:r>
              <a:rPr kumimoji="1" lang="ja-JP" altLang="en-US" sz="1600" dirty="0">
                <a:latin typeface="Meiryo UI" panose="020B0604030504040204" pitchFamily="50" charset="-128"/>
                <a:ea typeface="Meiryo UI" panose="020B0604030504040204" pitchFamily="50" charset="-128"/>
              </a:rPr>
              <a:t>②</a:t>
            </a:r>
            <a:r>
              <a:rPr kumimoji="1" lang="ja-JP" altLang="en-US" sz="1600" dirty="0">
                <a:solidFill>
                  <a:srgbClr val="C00000"/>
                </a:solidFill>
                <a:latin typeface="Meiryo UI" panose="020B0604030504040204" pitchFamily="50" charset="-128"/>
                <a:ea typeface="Meiryo UI" panose="020B0604030504040204" pitchFamily="50" charset="-128"/>
              </a:rPr>
              <a:t>安否確認</a:t>
            </a:r>
            <a:r>
              <a:rPr kumimoji="1" lang="ja-JP" altLang="en-US" sz="1600" dirty="0">
                <a:latin typeface="Meiryo UI" panose="020B0604030504040204" pitchFamily="50" charset="-128"/>
                <a:ea typeface="Meiryo UI" panose="020B0604030504040204" pitchFamily="50" charset="-128"/>
              </a:rPr>
              <a:t>で緊急対応が必要な人を発見し、</a:t>
            </a:r>
            <a:r>
              <a:rPr kumimoji="1" lang="ja-JP" altLang="en-US" sz="1600" dirty="0">
                <a:solidFill>
                  <a:srgbClr val="C00000"/>
                </a:solidFill>
                <a:latin typeface="Meiryo UI" panose="020B0604030504040204" pitchFamily="50" charset="-128"/>
                <a:ea typeface="Meiryo UI" panose="020B0604030504040204" pitchFamily="50" charset="-128"/>
              </a:rPr>
              <a:t>医療・福祉につなぐ</a:t>
            </a:r>
          </a:p>
        </p:txBody>
      </p:sp>
      <p:sp>
        <p:nvSpPr>
          <p:cNvPr id="63" name="テキスト ボックス 62">
            <a:extLst>
              <a:ext uri="{FF2B5EF4-FFF2-40B4-BE49-F238E27FC236}">
                <a16:creationId xmlns:a16="http://schemas.microsoft.com/office/drawing/2014/main" id="{AEC3A4D7-9972-435D-9F76-55002B78E612}"/>
              </a:ext>
            </a:extLst>
          </p:cNvPr>
          <p:cNvSpPr txBox="1"/>
          <p:nvPr/>
        </p:nvSpPr>
        <p:spPr>
          <a:xfrm>
            <a:off x="297582" y="1514275"/>
            <a:ext cx="1965043" cy="437404"/>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土砂災害・洪水</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08779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わたしの避難計画の様式（例）</a:t>
            </a:r>
          </a:p>
        </p:txBody>
      </p:sp>
      <p:pic>
        <p:nvPicPr>
          <p:cNvPr id="5" name="図 4">
            <a:extLst>
              <a:ext uri="{FF2B5EF4-FFF2-40B4-BE49-F238E27FC236}">
                <a16:creationId xmlns:a16="http://schemas.microsoft.com/office/drawing/2014/main" id="{261E6B3C-83B5-4FA6-B5BE-D389647C2C52}"/>
              </a:ext>
            </a:extLst>
          </p:cNvPr>
          <p:cNvPicPr>
            <a:picLocks noChangeAspect="1"/>
          </p:cNvPicPr>
          <p:nvPr/>
        </p:nvPicPr>
        <p:blipFill>
          <a:blip r:embed="rId2"/>
          <a:stretch>
            <a:fillRect/>
          </a:stretch>
        </p:blipFill>
        <p:spPr>
          <a:xfrm>
            <a:off x="814646" y="992480"/>
            <a:ext cx="7868785" cy="5388741"/>
          </a:xfrm>
          <a:prstGeom prst="rect">
            <a:avLst/>
          </a:prstGeom>
        </p:spPr>
      </p:pic>
    </p:spTree>
    <p:extLst>
      <p:ext uri="{BB962C8B-B14F-4D97-AF65-F5344CB8AC3E}">
        <p14:creationId xmlns:p14="http://schemas.microsoft.com/office/powerpoint/2010/main" val="60454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CB79FC1C-01D7-4AB2-83AF-3F6681CAFF0D}"/>
              </a:ext>
            </a:extLst>
          </p:cNvPr>
          <p:cNvSpPr txBox="1">
            <a:spLocks/>
          </p:cNvSpPr>
          <p:nvPr>
            <p:custDataLst>
              <p:tags r:id="rId1"/>
            </p:custDataLst>
          </p:nvPr>
        </p:nvSpPr>
        <p:spPr bwMode="gray">
          <a:xfrm>
            <a:off x="4696974" y="1268043"/>
            <a:ext cx="5084334" cy="4545732"/>
          </a:xfrm>
          <a:prstGeom prst="rect">
            <a:avLst/>
          </a:prstGeom>
        </p:spPr>
        <p:txBody>
          <a:bodyPr vert="horz" wrap="square" lIns="53975" tIns="53975" rIns="53975" bIns="53975" rtlCol="0">
            <a:spAutoFit/>
          </a:bodyPr>
          <a:lstStyle>
            <a:lvl1pPr marL="0" indent="0" algn="l" defTabSz="495330" rtl="0" eaLnBrk="1" latinLnBrk="0" hangingPunct="1">
              <a:lnSpc>
                <a:spcPct val="100000"/>
              </a:lnSpc>
              <a:spcBef>
                <a:spcPts val="0"/>
              </a:spcBef>
              <a:spcAft>
                <a:spcPts val="0"/>
              </a:spcAft>
              <a:buClr>
                <a:srgbClr val="5A5A5A"/>
              </a:buClr>
              <a:buFont typeface="Wingdings" panose="05000000000000000000" pitchFamily="2" charset="2"/>
              <a:buNone/>
              <a:defRPr kumimoji="1" lang="ja-JP" altLang="en-US" sz="2000" b="0"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586800" indent="-284400" algn="l" defTabSz="495330" rtl="0" eaLnBrk="1" latinLnBrk="0" hangingPunct="1">
              <a:lnSpc>
                <a:spcPct val="100000"/>
              </a:lnSpc>
              <a:spcBef>
                <a:spcPts val="0"/>
              </a:spcBef>
              <a:spcAft>
                <a:spcPts val="0"/>
              </a:spcAft>
              <a:buClr>
                <a:srgbClr val="969696"/>
              </a:buClr>
              <a:buSzPct val="70000"/>
              <a:buFont typeface="Wingdings" panose="05000000000000000000" pitchFamily="2" charset="2"/>
              <a:buChar char="l"/>
              <a:tabLst>
                <a:tab pos="9000000" algn="r"/>
              </a:tabLst>
              <a:defRPr kumimoji="1" lang="ja-JP" altLang="en-US" sz="2000" b="0"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903600" indent="-313200" algn="l" defTabSz="495330" rtl="0" eaLnBrk="1" latinLnBrk="0" hangingPunct="1">
              <a:lnSpc>
                <a:spcPct val="100000"/>
              </a:lnSpc>
              <a:spcBef>
                <a:spcPts val="0"/>
              </a:spcBef>
              <a:spcAft>
                <a:spcPts val="0"/>
              </a:spcAft>
              <a:buClr>
                <a:schemeClr val="tx1"/>
              </a:buClr>
              <a:buSzPct val="100000"/>
              <a:buFont typeface="ＭＳ Ｐゴシック" panose="020B0600070205080204" pitchFamily="50" charset="-128"/>
              <a:buChar char="-"/>
              <a:defRPr kumimoji="1" lang="ja-JP" altLang="en-US" sz="2000" b="0"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195200" indent="-288000" algn="l" defTabSz="495330" rtl="0" eaLnBrk="1" latinLnBrk="0" hangingPunct="1">
              <a:lnSpc>
                <a:spcPct val="100000"/>
              </a:lnSpc>
              <a:spcBef>
                <a:spcPts val="0"/>
              </a:spcBef>
              <a:spcAft>
                <a:spcPts val="0"/>
              </a:spcAft>
              <a:buClr>
                <a:schemeClr val="tx1"/>
              </a:buClr>
              <a:buFont typeface="Wingdings" panose="05000000000000000000" pitchFamily="2" charset="2"/>
              <a:buChar char=""/>
              <a:defRPr kumimoji="1" lang="ja-JP" altLang="en-US" sz="2000" b="0"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1483200" indent="-288000" algn="l" defTabSz="495330" rtl="0" eaLnBrk="1" latinLnBrk="0" hangingPunct="1">
              <a:lnSpc>
                <a:spcPct val="100000"/>
              </a:lnSpc>
              <a:spcBef>
                <a:spcPts val="0"/>
              </a:spcBef>
              <a:spcAft>
                <a:spcPts val="0"/>
              </a:spcAft>
              <a:buClr>
                <a:schemeClr val="tx1"/>
              </a:buClr>
              <a:buFont typeface="ＭＳ Ｐゴシック" panose="020B0600070205080204" pitchFamily="50" charset="-128"/>
              <a:buChar char="-"/>
              <a:tabLst/>
              <a:defRPr kumimoji="1" lang="ja-JP" altLang="en-US" sz="2000" b="0" i="0" kern="1200" dirty="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1080000" indent="-176400" algn="l" defTabSz="-429974" rtl="0" eaLnBrk="1" latinLnBrk="0" hangingPunct="1">
              <a:lnSpc>
                <a:spcPts val="1083"/>
              </a:lnSpc>
              <a:spcBef>
                <a:spcPts val="650"/>
              </a:spcBef>
              <a:buClr>
                <a:schemeClr val="tx1"/>
              </a:buClr>
              <a:buFont typeface="Wingdings" panose="05000000000000000000" pitchFamily="2" charset="2"/>
              <a:buChar char=""/>
              <a:defRPr kumimoji="1" sz="1100" kern="1200">
                <a:solidFill>
                  <a:schemeClr val="tx1"/>
                </a:solidFill>
                <a:latin typeface="+mn-lt"/>
                <a:ea typeface="+mn-ea"/>
                <a:cs typeface="+mn-cs"/>
              </a:defRPr>
            </a:lvl6pPr>
            <a:lvl7pPr marL="1260000" indent="-176400" algn="l" defTabSz="495330" rtl="0" eaLnBrk="1" latinLnBrk="0" hangingPunct="1">
              <a:lnSpc>
                <a:spcPts val="1517"/>
              </a:lnSpc>
              <a:spcBef>
                <a:spcPts val="650"/>
              </a:spcBef>
              <a:buFont typeface="ＭＳ Ｐゴシック" panose="020B0600070205080204" pitchFamily="50" charset="-128"/>
              <a:buChar char="-"/>
              <a:defRPr kumimoji="1" sz="1100" b="0" i="0" kern="1200">
                <a:solidFill>
                  <a:schemeClr val="tx1"/>
                </a:solidFill>
                <a:latin typeface="+mn-lt"/>
                <a:ea typeface="+mn-ea"/>
                <a:cs typeface="+mn-cs"/>
              </a:defRPr>
            </a:lvl7pPr>
            <a:lvl8pPr marL="371497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8pPr>
            <a:lvl9pPr marL="421030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9pPr>
          </a:lstStyle>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６．個別避難計画の作成・活用の流れ</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① ハザードを知る</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② 作成優先エリアを選ぶ</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③ 選定エリア避難ビジョンをつくる</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➃ 選定エリアの対象者を分析する</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➄ 個別避難計画（たたき台）を作成する</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➅ 本人・避難施設等と調整する</a:t>
            </a: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⑦ 個別避難計画を完成・共有する</a:t>
            </a:r>
            <a:endParaRPr lang="en-US" altLang="ja-JP" dirty="0">
              <a:latin typeface="Meiryo UI" panose="020B0604030504040204" pitchFamily="50" charset="-128"/>
              <a:ea typeface="Meiryo UI" panose="020B0604030504040204" pitchFamily="50" charset="-128"/>
            </a:endParaRP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⑧ 訓練する</a:t>
            </a:r>
            <a:r>
              <a:rPr lang="ja-JP" altLang="en-US" sz="1600" dirty="0">
                <a:latin typeface="Meiryo UI" panose="020B0604030504040204" pitchFamily="50" charset="-128"/>
                <a:ea typeface="Meiryo UI" panose="020B0604030504040204" pitchFamily="50" charset="-128"/>
              </a:rPr>
              <a:t>（避難の声かけ、安否確認）</a:t>
            </a: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⑨ 避難の受け皿拡大に向けた取組</a:t>
            </a:r>
          </a:p>
          <a:p>
            <a:pPr>
              <a:lnSpc>
                <a:spcPts val="32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⑩ 個別避難計画を更新する</a:t>
            </a:r>
            <a:endParaRPr lang="en-US" altLang="ja-JP" dirty="0">
              <a:latin typeface="Meiryo UI" panose="020B0604030504040204" pitchFamily="50" charset="-128"/>
              <a:ea typeface="Meiryo UI" panose="020B0604030504040204" pitchFamily="50" charset="-128"/>
            </a:endParaRPr>
          </a:p>
        </p:txBody>
      </p:sp>
      <p:sp>
        <p:nvSpPr>
          <p:cNvPr id="2" name="Title 1"/>
          <p:cNvSpPr>
            <a:spLocks noGrp="1"/>
          </p:cNvSpPr>
          <p:nvPr>
            <p:ph type="title"/>
          </p:nvPr>
        </p:nvSpPr>
        <p:spPr>
          <a:xfrm>
            <a:off x="414000" y="260647"/>
            <a:ext cx="9075600" cy="468000"/>
          </a:xfrm>
        </p:spPr>
        <p:txBody>
          <a:bodyPr/>
          <a:lstStyle/>
          <a:p>
            <a:r>
              <a:rPr lang="ja-JP" altLang="en-US" dirty="0">
                <a:latin typeface="Meiryo UI" panose="020B0604030504040204" pitchFamily="50" charset="-128"/>
                <a:ea typeface="Meiryo UI" panose="020B0604030504040204" pitchFamily="50" charset="-128"/>
              </a:rPr>
              <a:t>内容</a:t>
            </a:r>
            <a:endParaRPr lang="en-US" dirty="0">
              <a:latin typeface="Meiryo UI" panose="020B0604030504040204" pitchFamily="50" charset="-128"/>
              <a:ea typeface="Meiryo UI" panose="020B0604030504040204" pitchFamily="50" charset="-128"/>
            </a:endParaRPr>
          </a:p>
        </p:txBody>
      </p:sp>
      <p:sp>
        <p:nvSpPr>
          <p:cNvPr id="6" name="Text Placeholder 2"/>
          <p:cNvSpPr>
            <a:spLocks noGrp="1"/>
          </p:cNvSpPr>
          <p:nvPr>
            <p:ph type="body" sz="quarter" idx="10"/>
            <p:custDataLst>
              <p:tags r:id="rId2"/>
            </p:custDataLst>
          </p:nvPr>
        </p:nvSpPr>
        <p:spPr>
          <a:xfrm>
            <a:off x="604459" y="1268043"/>
            <a:ext cx="3585302" cy="3981859"/>
          </a:xfrm>
        </p:spPr>
        <p:txBody>
          <a:bodyPr/>
          <a:lstStyle/>
          <a:p>
            <a:pPr>
              <a:lnSpc>
                <a:spcPts val="3000"/>
              </a:lnSpc>
              <a:buClr>
                <a:schemeClr val="tx1"/>
              </a:buClr>
              <a:tabLst>
                <a:tab pos="8967600" algn="r"/>
              </a:tabLst>
            </a:pPr>
            <a:r>
              <a:rPr kumimoji="1" lang="ja-JP" altLang="en-US" dirty="0">
                <a:latin typeface="Meiryo UI" panose="020B0604030504040204" pitchFamily="50" charset="-128"/>
                <a:ea typeface="Meiryo UI" panose="020B0604030504040204" pitchFamily="50" charset="-128"/>
              </a:rPr>
              <a:t>１．本ツールについて　　　</a:t>
            </a:r>
            <a:r>
              <a:rPr lang="ja-JP" altLang="en-US" dirty="0">
                <a:latin typeface="Meiryo UI" panose="020B0604030504040204" pitchFamily="50" charset="-128"/>
                <a:ea typeface="Meiryo UI" panose="020B0604030504040204" pitchFamily="50" charset="-128"/>
              </a:rPr>
              <a:t>　</a:t>
            </a:r>
            <a:endParaRPr kumimoji="1"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２．取組の目的</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３．災害時要配慮者の避難行　　</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動支援の概要</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４．個別避難計画の作成体制</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・方法の基本的な考え方</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５．個別避難計画の基本的な</a:t>
            </a:r>
            <a:endParaRPr lang="en-US" altLang="ja-JP" dirty="0">
              <a:latin typeface="Meiryo UI" panose="020B0604030504040204" pitchFamily="50" charset="-128"/>
              <a:ea typeface="Meiryo UI" panose="020B0604030504040204" pitchFamily="50" charset="-128"/>
            </a:endParaRPr>
          </a:p>
          <a:p>
            <a:pPr>
              <a:lnSpc>
                <a:spcPts val="30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考え方　</a:t>
            </a:r>
            <a:r>
              <a:rPr lang="ja-JP" altLang="en-US" b="1" dirty="0">
                <a:latin typeface="Meiryo UI" panose="020B0604030504040204" pitchFamily="50" charset="-128"/>
                <a:ea typeface="Meiryo UI" panose="020B0604030504040204" pitchFamily="50" charset="-128"/>
              </a:rPr>
              <a:t>　　　　　　　　　　　　　　　　　　</a:t>
            </a:r>
            <a:endParaRPr lang="en-US" altLang="ja-JP" b="1" dirty="0">
              <a:latin typeface="Meiryo UI" panose="020B0604030504040204" pitchFamily="50" charset="-128"/>
              <a:ea typeface="Meiryo UI" panose="020B0604030504040204" pitchFamily="50" charset="-128"/>
            </a:endParaRPr>
          </a:p>
          <a:p>
            <a:pPr>
              <a:lnSpc>
                <a:spcPts val="2400"/>
              </a:lnSpc>
              <a:buClr>
                <a:schemeClr val="tx1"/>
              </a:buClr>
              <a:tabLst>
                <a:tab pos="8967600" algn="r"/>
              </a:tabLst>
            </a:pPr>
            <a:endParaRPr lang="en-US" altLang="ja-JP" dirty="0">
              <a:latin typeface="Meiryo UI" panose="020B0604030504040204" pitchFamily="50" charset="-128"/>
              <a:ea typeface="Meiryo UI" panose="020B0604030504040204" pitchFamily="50" charset="-128"/>
            </a:endParaRPr>
          </a:p>
          <a:p>
            <a:pPr>
              <a:lnSpc>
                <a:spcPts val="1400"/>
              </a:lnSpc>
              <a:buClr>
                <a:schemeClr val="tx1"/>
              </a:buClr>
              <a:tabLst>
                <a:tab pos="8967600" algn="r"/>
              </a:tabLst>
            </a:pPr>
            <a:endParaRPr lang="en-US" altLang="ja-JP" sz="1000" dirty="0">
              <a:latin typeface="Meiryo UI" panose="020B0604030504040204" pitchFamily="50" charset="-128"/>
              <a:ea typeface="Meiryo UI" panose="020B0604030504040204" pitchFamily="50" charset="-128"/>
            </a:endParaRPr>
          </a:p>
          <a:p>
            <a:pPr>
              <a:lnSpc>
                <a:spcPts val="2400"/>
              </a:lnSpc>
              <a:buClr>
                <a:schemeClr val="tx1"/>
              </a:buClr>
              <a:tabLst>
                <a:tab pos="8967600" algn="r"/>
              </a:tabLst>
            </a:pPr>
            <a:r>
              <a:rPr lang="ja-JP" altLang="en-US" dirty="0">
                <a:latin typeface="Meiryo UI" panose="020B0604030504040204" pitchFamily="50" charset="-128"/>
                <a:ea typeface="Meiryo UI" panose="020B0604030504040204" pitchFamily="50" charset="-128"/>
              </a:rPr>
              <a:t>　</a:t>
            </a:r>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5B80EC95-EB39-421D-94FA-FB362A690673}"/>
              </a:ext>
            </a:extLst>
          </p:cNvPr>
          <p:cNvSpPr txBox="1"/>
          <p:nvPr/>
        </p:nvSpPr>
        <p:spPr>
          <a:xfrm>
            <a:off x="240074" y="1268043"/>
            <a:ext cx="368780" cy="3061909"/>
          </a:xfrm>
          <a:prstGeom prst="rect">
            <a:avLst/>
          </a:prstGeom>
          <a:solidFill>
            <a:schemeClr val="accent3">
              <a:lumMod val="20000"/>
              <a:lumOff val="80000"/>
            </a:schemeClr>
          </a:solidFill>
          <a:ln w="12700">
            <a:noFill/>
          </a:ln>
        </p:spPr>
        <p:txBody>
          <a:bodyPr vert="eaVert" wrap="none" lIns="54000" tIns="54000" rIns="54000" bIns="54000" rtlCol="0" anchor="t" anchorCtr="0">
            <a:noAutofit/>
          </a:bodyPr>
          <a:lstStyle/>
          <a:p>
            <a:pPr algn="ct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考え方編</a:t>
            </a:r>
          </a:p>
        </p:txBody>
      </p:sp>
      <p:sp>
        <p:nvSpPr>
          <p:cNvPr id="9" name="テキスト ボックス 8">
            <a:extLst>
              <a:ext uri="{FF2B5EF4-FFF2-40B4-BE49-F238E27FC236}">
                <a16:creationId xmlns:a16="http://schemas.microsoft.com/office/drawing/2014/main" id="{EA835D0A-F673-4582-9497-8446F9143CDF}"/>
              </a:ext>
            </a:extLst>
          </p:cNvPr>
          <p:cNvSpPr txBox="1"/>
          <p:nvPr/>
        </p:nvSpPr>
        <p:spPr>
          <a:xfrm>
            <a:off x="4328196" y="1268043"/>
            <a:ext cx="368780" cy="3255184"/>
          </a:xfrm>
          <a:prstGeom prst="rect">
            <a:avLst/>
          </a:prstGeom>
          <a:solidFill>
            <a:schemeClr val="accent3">
              <a:lumMod val="20000"/>
              <a:lumOff val="80000"/>
            </a:schemeClr>
          </a:solidFill>
          <a:ln w="12700">
            <a:noFill/>
          </a:ln>
        </p:spPr>
        <p:txBody>
          <a:bodyPr vert="eaVert" wrap="none" lIns="54000" tIns="54000" rIns="54000" bIns="54000" rtlCol="0" anchor="t" anchorCtr="0">
            <a:noAutofit/>
          </a:bodyPr>
          <a:lstStyle/>
          <a:p>
            <a:pPr algn="ct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作成編</a:t>
            </a:r>
          </a:p>
        </p:txBody>
      </p:sp>
      <p:sp>
        <p:nvSpPr>
          <p:cNvPr id="10" name="テキスト ボックス 9">
            <a:extLst>
              <a:ext uri="{FF2B5EF4-FFF2-40B4-BE49-F238E27FC236}">
                <a16:creationId xmlns:a16="http://schemas.microsoft.com/office/drawing/2014/main" id="{5562921E-1042-4973-9A16-D2391EB6587E}"/>
              </a:ext>
            </a:extLst>
          </p:cNvPr>
          <p:cNvSpPr txBox="1"/>
          <p:nvPr/>
        </p:nvSpPr>
        <p:spPr>
          <a:xfrm>
            <a:off x="4328196" y="4601219"/>
            <a:ext cx="368780" cy="1212556"/>
          </a:xfrm>
          <a:prstGeom prst="rect">
            <a:avLst/>
          </a:prstGeom>
          <a:solidFill>
            <a:schemeClr val="accent3">
              <a:lumMod val="20000"/>
              <a:lumOff val="80000"/>
            </a:schemeClr>
          </a:solidFill>
          <a:ln w="12700">
            <a:noFill/>
          </a:ln>
        </p:spPr>
        <p:txBody>
          <a:bodyPr vert="eaVert" wrap="none" lIns="54000" tIns="54000" rIns="54000" bIns="54000" rtlCol="0" anchor="t" anchorCtr="0">
            <a:noAutofit/>
          </a:bodyPr>
          <a:lstStyle/>
          <a:p>
            <a:pPr algn="ct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活用編</a:t>
            </a:r>
          </a:p>
        </p:txBody>
      </p:sp>
    </p:spTree>
    <p:extLst>
      <p:ext uri="{BB962C8B-B14F-4D97-AF65-F5344CB8AC3E}">
        <p14:creationId xmlns:p14="http://schemas.microsoft.com/office/powerpoint/2010/main" val="1138910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F18B0B57-FACE-48E8-9FF2-490502010A3A}"/>
              </a:ext>
            </a:extLst>
          </p:cNvPr>
          <p:cNvSpPr/>
          <p:nvPr/>
        </p:nvSpPr>
        <p:spPr>
          <a:xfrm>
            <a:off x="174708" y="1075771"/>
            <a:ext cx="2732151" cy="5324756"/>
          </a:xfrm>
          <a:prstGeom prst="rect">
            <a:avLst/>
          </a:prstGeom>
          <a:noFill/>
          <a:ln w="28575"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36566F0-1A0E-47C6-A61B-3C188770930C}"/>
              </a:ext>
            </a:extLst>
          </p:cNvPr>
          <p:cNvSpPr txBox="1"/>
          <p:nvPr/>
        </p:nvSpPr>
        <p:spPr>
          <a:xfrm>
            <a:off x="133145" y="1141450"/>
            <a:ext cx="2467199" cy="31588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UD デジタル 教科書体 NK-B" panose="02020700000000000000" pitchFamily="18" charset="-128"/>
                <a:ea typeface="UD デジタル 教科書体 NK-B" panose="02020700000000000000" pitchFamily="18" charset="-128"/>
              </a:rPr>
              <a:t>個別避難計画策定支援ツール</a:t>
            </a:r>
          </a:p>
        </p:txBody>
      </p:sp>
      <p:sp>
        <p:nvSpPr>
          <p:cNvPr id="13" name="テキスト ボックス 12">
            <a:extLst>
              <a:ext uri="{FF2B5EF4-FFF2-40B4-BE49-F238E27FC236}">
                <a16:creationId xmlns:a16="http://schemas.microsoft.com/office/drawing/2014/main" id="{D74D76AB-1E94-4674-ABD6-6991D0E698C9}"/>
              </a:ext>
            </a:extLst>
          </p:cNvPr>
          <p:cNvSpPr txBox="1"/>
          <p:nvPr/>
        </p:nvSpPr>
        <p:spPr>
          <a:xfrm>
            <a:off x="174708" y="1576139"/>
            <a:ext cx="2982519" cy="468000"/>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①ハザードを知る</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作成優先エリアを選ぶ</a:t>
            </a:r>
          </a:p>
        </p:txBody>
      </p:sp>
      <p:sp>
        <p:nvSpPr>
          <p:cNvPr id="6" name="正方形/長方形 5">
            <a:extLst>
              <a:ext uri="{FF2B5EF4-FFF2-40B4-BE49-F238E27FC236}">
                <a16:creationId xmlns:a16="http://schemas.microsoft.com/office/drawing/2014/main" id="{2E57D570-CDC6-4199-BAD5-1A9F948D0EB0}"/>
              </a:ext>
            </a:extLst>
          </p:cNvPr>
          <p:cNvSpPr/>
          <p:nvPr/>
        </p:nvSpPr>
        <p:spPr>
          <a:xfrm>
            <a:off x="340164" y="2245355"/>
            <a:ext cx="1979087" cy="946732"/>
          </a:xfrm>
          <a:prstGeom prst="rect">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2" name="Title 1"/>
          <p:cNvSpPr>
            <a:spLocks noGrp="1"/>
          </p:cNvSpPr>
          <p:nvPr>
            <p:ph type="title"/>
          </p:nvPr>
        </p:nvSpPr>
        <p:spPr>
          <a:xfrm>
            <a:off x="174708" y="242753"/>
            <a:ext cx="9075600" cy="468000"/>
          </a:xfrm>
        </p:spPr>
        <p:txBody>
          <a:bodyPr/>
          <a:lstStyle/>
          <a:p>
            <a:r>
              <a:rPr kumimoji="1" lang="ja-JP" altLang="en-US" dirty="0">
                <a:latin typeface="Meiryo UI" panose="020B0604030504040204" pitchFamily="50" charset="-128"/>
                <a:ea typeface="Meiryo UI" panose="020B0604030504040204" pitchFamily="50" charset="-128"/>
              </a:rPr>
              <a:t>個別避難計画作成支援ツールの全体像</a:t>
            </a:r>
            <a:endParaRPr lang="en-US" dirty="0">
              <a:latin typeface="Meiryo UI" panose="020B0604030504040204" pitchFamily="50" charset="-128"/>
              <a:ea typeface="Meiryo UI" panose="020B0604030504040204" pitchFamily="50" charset="-128"/>
            </a:endParaRPr>
          </a:p>
        </p:txBody>
      </p:sp>
      <p:pic>
        <p:nvPicPr>
          <p:cNvPr id="46" name="図 45">
            <a:extLst>
              <a:ext uri="{FF2B5EF4-FFF2-40B4-BE49-F238E27FC236}">
                <a16:creationId xmlns:a16="http://schemas.microsoft.com/office/drawing/2014/main" id="{1AAE7CB3-53BB-4CD8-BA80-63089B120618}"/>
              </a:ext>
            </a:extLst>
          </p:cNvPr>
          <p:cNvPicPr>
            <a:picLocks noChangeAspect="1"/>
          </p:cNvPicPr>
          <p:nvPr/>
        </p:nvPicPr>
        <p:blipFill>
          <a:blip r:embed="rId3"/>
          <a:stretch>
            <a:fillRect/>
          </a:stretch>
        </p:blipFill>
        <p:spPr>
          <a:xfrm>
            <a:off x="340164" y="5321153"/>
            <a:ext cx="2395550" cy="900605"/>
          </a:xfrm>
          <a:prstGeom prst="rect">
            <a:avLst/>
          </a:prstGeom>
        </p:spPr>
      </p:pic>
      <p:pic>
        <p:nvPicPr>
          <p:cNvPr id="47" name="図 46">
            <a:extLst>
              <a:ext uri="{FF2B5EF4-FFF2-40B4-BE49-F238E27FC236}">
                <a16:creationId xmlns:a16="http://schemas.microsoft.com/office/drawing/2014/main" id="{CA06A1EC-9D9C-47ED-B4F0-A9F6ED3BADFA}"/>
              </a:ext>
            </a:extLst>
          </p:cNvPr>
          <p:cNvPicPr>
            <a:picLocks noChangeAspect="1"/>
          </p:cNvPicPr>
          <p:nvPr/>
        </p:nvPicPr>
        <p:blipFill>
          <a:blip r:embed="rId4"/>
          <a:stretch>
            <a:fillRect/>
          </a:stretch>
        </p:blipFill>
        <p:spPr>
          <a:xfrm>
            <a:off x="340164" y="4074461"/>
            <a:ext cx="2045589" cy="717916"/>
          </a:xfrm>
          <a:prstGeom prst="rect">
            <a:avLst/>
          </a:prstGeom>
        </p:spPr>
      </p:pic>
      <p:pic>
        <p:nvPicPr>
          <p:cNvPr id="48" name="図 47">
            <a:extLst>
              <a:ext uri="{FF2B5EF4-FFF2-40B4-BE49-F238E27FC236}">
                <a16:creationId xmlns:a16="http://schemas.microsoft.com/office/drawing/2014/main" id="{454D6F9B-F6EC-4FA7-9927-501872EC35CF}"/>
              </a:ext>
            </a:extLst>
          </p:cNvPr>
          <p:cNvPicPr>
            <a:picLocks noChangeAspect="1"/>
          </p:cNvPicPr>
          <p:nvPr/>
        </p:nvPicPr>
        <p:blipFill>
          <a:blip r:embed="rId5"/>
          <a:stretch>
            <a:fillRect/>
          </a:stretch>
        </p:blipFill>
        <p:spPr>
          <a:xfrm>
            <a:off x="414000" y="2245355"/>
            <a:ext cx="1772247" cy="899429"/>
          </a:xfrm>
          <a:prstGeom prst="rect">
            <a:avLst/>
          </a:prstGeom>
        </p:spPr>
      </p:pic>
      <p:sp>
        <p:nvSpPr>
          <p:cNvPr id="51" name="正方形/長方形 50">
            <a:extLst>
              <a:ext uri="{FF2B5EF4-FFF2-40B4-BE49-F238E27FC236}">
                <a16:creationId xmlns:a16="http://schemas.microsoft.com/office/drawing/2014/main" id="{AB25550B-E4FF-4E92-B154-5B79C16322F8}"/>
              </a:ext>
            </a:extLst>
          </p:cNvPr>
          <p:cNvSpPr/>
          <p:nvPr/>
        </p:nvSpPr>
        <p:spPr>
          <a:xfrm>
            <a:off x="3854481" y="2914820"/>
            <a:ext cx="2181618" cy="1877558"/>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54" name="正方形/長方形 53">
            <a:extLst>
              <a:ext uri="{FF2B5EF4-FFF2-40B4-BE49-F238E27FC236}">
                <a16:creationId xmlns:a16="http://schemas.microsoft.com/office/drawing/2014/main" id="{17DB673F-5DDD-4ACB-8225-496422B699D6}"/>
              </a:ext>
            </a:extLst>
          </p:cNvPr>
          <p:cNvSpPr/>
          <p:nvPr/>
        </p:nvSpPr>
        <p:spPr>
          <a:xfrm>
            <a:off x="6344092" y="2939487"/>
            <a:ext cx="3289102" cy="2579369"/>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07214414-37FA-459A-BA2F-C3576DEA9A36}"/>
              </a:ext>
            </a:extLst>
          </p:cNvPr>
          <p:cNvSpPr txBox="1"/>
          <p:nvPr/>
        </p:nvSpPr>
        <p:spPr>
          <a:xfrm>
            <a:off x="174708" y="3183529"/>
            <a:ext cx="2884179" cy="717916"/>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②選定エリア避難ビジョンをつくる</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選定エリアの対象者を分析</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（区分Ａ</a:t>
            </a:r>
            <a:r>
              <a:rPr kumimoji="1" lang="en-US" altLang="ja-JP" sz="1600" dirty="0">
                <a:solidFill>
                  <a:prstClr val="black"/>
                </a:solidFill>
                <a:latin typeface="Meiryo UI" panose="020B0604030504040204" pitchFamily="50" charset="-128"/>
                <a:ea typeface="Meiryo UI" panose="020B0604030504040204" pitchFamily="50" charset="-128"/>
              </a:rPr>
              <a:t>~</a:t>
            </a:r>
            <a:r>
              <a:rPr kumimoji="1" lang="ja-JP" altLang="en-US" sz="1600" dirty="0">
                <a:solidFill>
                  <a:prstClr val="black"/>
                </a:solidFill>
                <a:latin typeface="Meiryo UI" panose="020B0604030504040204" pitchFamily="50" charset="-128"/>
                <a:ea typeface="Meiryo UI" panose="020B0604030504040204" pitchFamily="50" charset="-128"/>
              </a:rPr>
              <a:t>Ｄ）</a:t>
            </a:r>
          </a:p>
        </p:txBody>
      </p:sp>
      <p:sp>
        <p:nvSpPr>
          <p:cNvPr id="15" name="テキスト ボックス 14">
            <a:extLst>
              <a:ext uri="{FF2B5EF4-FFF2-40B4-BE49-F238E27FC236}">
                <a16:creationId xmlns:a16="http://schemas.microsoft.com/office/drawing/2014/main" id="{84A389A3-D9E0-4A22-83B5-2D589FA3A880}"/>
              </a:ext>
            </a:extLst>
          </p:cNvPr>
          <p:cNvSpPr txBox="1"/>
          <p:nvPr/>
        </p:nvSpPr>
        <p:spPr>
          <a:xfrm>
            <a:off x="195976" y="4927758"/>
            <a:ext cx="2884179" cy="717916"/>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③たたき台をつくる</a:t>
            </a:r>
          </a:p>
        </p:txBody>
      </p:sp>
      <p:sp>
        <p:nvSpPr>
          <p:cNvPr id="16" name="テキスト ボックス 15">
            <a:extLst>
              <a:ext uri="{FF2B5EF4-FFF2-40B4-BE49-F238E27FC236}">
                <a16:creationId xmlns:a16="http://schemas.microsoft.com/office/drawing/2014/main" id="{FCC982D5-7F85-456C-A15A-5C05DACF401C}"/>
              </a:ext>
            </a:extLst>
          </p:cNvPr>
          <p:cNvSpPr txBox="1"/>
          <p:nvPr/>
        </p:nvSpPr>
        <p:spPr>
          <a:xfrm>
            <a:off x="3703946" y="1115073"/>
            <a:ext cx="2778087" cy="31588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en-US" altLang="ja-JP" sz="1600" dirty="0">
                <a:solidFill>
                  <a:prstClr val="black"/>
                </a:solidFill>
                <a:latin typeface="UD デジタル 教科書体 NK-B" panose="02020700000000000000" pitchFamily="18" charset="-128"/>
                <a:ea typeface="UD デジタル 教科書体 NK-B" panose="02020700000000000000" pitchFamily="18" charset="-128"/>
              </a:rPr>
              <a:t>Excel</a:t>
            </a:r>
            <a:r>
              <a:rPr kumimoji="1" lang="ja-JP" altLang="en-US" sz="1600" dirty="0">
                <a:solidFill>
                  <a:prstClr val="black"/>
                </a:solidFill>
                <a:latin typeface="UD デジタル 教科書体 NK-B" panose="02020700000000000000" pitchFamily="18" charset="-128"/>
                <a:ea typeface="UD デジタル 教科書体 NK-B" panose="02020700000000000000" pitchFamily="18" charset="-128"/>
              </a:rPr>
              <a:t>データ</a:t>
            </a:r>
          </a:p>
        </p:txBody>
      </p:sp>
      <p:sp>
        <p:nvSpPr>
          <p:cNvPr id="22" name="テキスト ボックス 21">
            <a:extLst>
              <a:ext uri="{FF2B5EF4-FFF2-40B4-BE49-F238E27FC236}">
                <a16:creationId xmlns:a16="http://schemas.microsoft.com/office/drawing/2014/main" id="{50CA4FD9-64BE-4912-9D98-B88A67AD9B6D}"/>
              </a:ext>
            </a:extLst>
          </p:cNvPr>
          <p:cNvSpPr txBox="1"/>
          <p:nvPr/>
        </p:nvSpPr>
        <p:spPr>
          <a:xfrm>
            <a:off x="2915928" y="3597000"/>
            <a:ext cx="675589" cy="468000"/>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①入力</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a:t>
            </a:r>
          </a:p>
        </p:txBody>
      </p:sp>
      <p:grpSp>
        <p:nvGrpSpPr>
          <p:cNvPr id="24" name="グループ化 23">
            <a:extLst>
              <a:ext uri="{FF2B5EF4-FFF2-40B4-BE49-F238E27FC236}">
                <a16:creationId xmlns:a16="http://schemas.microsoft.com/office/drawing/2014/main" id="{C1D9C227-CED4-454D-9451-A0D22D0F3044}"/>
              </a:ext>
            </a:extLst>
          </p:cNvPr>
          <p:cNvGrpSpPr/>
          <p:nvPr/>
        </p:nvGrpSpPr>
        <p:grpSpPr>
          <a:xfrm>
            <a:off x="6711108" y="2354548"/>
            <a:ext cx="2982519" cy="471873"/>
            <a:chOff x="3541592" y="2336889"/>
            <a:chExt cx="2982519" cy="471873"/>
          </a:xfrm>
        </p:grpSpPr>
        <p:sp>
          <p:nvSpPr>
            <p:cNvPr id="26" name="矢印: 上 25">
              <a:extLst>
                <a:ext uri="{FF2B5EF4-FFF2-40B4-BE49-F238E27FC236}">
                  <a16:creationId xmlns:a16="http://schemas.microsoft.com/office/drawing/2014/main" id="{03DF3C52-47F0-48CA-909B-E325AB1DB2FE}"/>
                </a:ext>
              </a:extLst>
            </p:cNvPr>
            <p:cNvSpPr/>
            <p:nvPr/>
          </p:nvSpPr>
          <p:spPr>
            <a:xfrm flipV="1">
              <a:off x="3917688" y="2336889"/>
              <a:ext cx="207818" cy="422724"/>
            </a:xfrm>
            <a:prstGeom prst="upArrow">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CD41E66E-F427-4A47-97BE-7263E69AF136}"/>
                </a:ext>
              </a:extLst>
            </p:cNvPr>
            <p:cNvSpPr txBox="1"/>
            <p:nvPr/>
          </p:nvSpPr>
          <p:spPr>
            <a:xfrm>
              <a:off x="3541592" y="2340762"/>
              <a:ext cx="2982519" cy="468000"/>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③出力</a:t>
              </a:r>
              <a:r>
                <a:rPr kumimoji="1" lang="en-US" altLang="ja-JP" sz="1600" dirty="0">
                  <a:solidFill>
                    <a:prstClr val="black"/>
                  </a:solidFill>
                  <a:latin typeface="Meiryo UI" panose="020B0604030504040204" pitchFamily="50" charset="-128"/>
                  <a:ea typeface="Meiryo UI" panose="020B0604030504040204" pitchFamily="50" charset="-128"/>
                </a:rPr>
                <a:t>(PDF</a:t>
              </a:r>
              <a:r>
                <a:rPr kumimoji="1" lang="ja-JP" altLang="en-US" sz="1600" dirty="0">
                  <a:solidFill>
                    <a:prstClr val="black"/>
                  </a:solidFill>
                  <a:latin typeface="Meiryo UI" panose="020B0604030504040204" pitchFamily="50" charset="-128"/>
                  <a:ea typeface="Meiryo UI" panose="020B0604030504040204" pitchFamily="50" charset="-128"/>
                </a:rPr>
                <a:t>）</a:t>
              </a:r>
            </a:p>
          </p:txBody>
        </p:sp>
      </p:grpSp>
      <p:sp>
        <p:nvSpPr>
          <p:cNvPr id="10" name="矢印: 右 9">
            <a:extLst>
              <a:ext uri="{FF2B5EF4-FFF2-40B4-BE49-F238E27FC236}">
                <a16:creationId xmlns:a16="http://schemas.microsoft.com/office/drawing/2014/main" id="{9FCBFDFE-C23A-4366-9951-128FD620EBD5}"/>
              </a:ext>
            </a:extLst>
          </p:cNvPr>
          <p:cNvSpPr/>
          <p:nvPr/>
        </p:nvSpPr>
        <p:spPr>
          <a:xfrm>
            <a:off x="3105690" y="3379624"/>
            <a:ext cx="383759" cy="255088"/>
          </a:xfrm>
          <a:prstGeom prst="rightArrow">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1" name="矢印: 上 30">
            <a:extLst>
              <a:ext uri="{FF2B5EF4-FFF2-40B4-BE49-F238E27FC236}">
                <a16:creationId xmlns:a16="http://schemas.microsoft.com/office/drawing/2014/main" id="{7A56350F-FA09-4D33-A3EB-B9DE8EAB577C}"/>
              </a:ext>
            </a:extLst>
          </p:cNvPr>
          <p:cNvSpPr/>
          <p:nvPr/>
        </p:nvSpPr>
        <p:spPr>
          <a:xfrm>
            <a:off x="4910784" y="2324977"/>
            <a:ext cx="207818" cy="422724"/>
          </a:xfrm>
          <a:prstGeom prst="upArrow">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D0FA66D1-B66A-438B-8B38-43D9F003B3A0}"/>
              </a:ext>
            </a:extLst>
          </p:cNvPr>
          <p:cNvSpPr txBox="1"/>
          <p:nvPr/>
        </p:nvSpPr>
        <p:spPr>
          <a:xfrm>
            <a:off x="5118602" y="2384372"/>
            <a:ext cx="1225490" cy="468000"/>
          </a:xfrm>
          <a:prstGeom prst="rect">
            <a:avLst/>
          </a:prstGeom>
          <a:noFill/>
          <a:ln w="12700">
            <a:noFill/>
          </a:ln>
        </p:spPr>
        <p:txBody>
          <a:bodyPr wrap="none" lIns="54000" tIns="54000" rIns="54000" bIns="54000" rtlCol="0" anchor="t" anchorCtr="0">
            <a:noAutofit/>
          </a:bodyPr>
          <a:lstStyle/>
          <a:p>
            <a:pPr defTabSz="495330">
              <a:lnSpc>
                <a:spcPts val="2000"/>
              </a:lnSpc>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②データ移行　　　　　</a:t>
            </a:r>
          </a:p>
        </p:txBody>
      </p:sp>
      <p:sp>
        <p:nvSpPr>
          <p:cNvPr id="35" name="正方形/長方形 34">
            <a:extLst>
              <a:ext uri="{FF2B5EF4-FFF2-40B4-BE49-F238E27FC236}">
                <a16:creationId xmlns:a16="http://schemas.microsoft.com/office/drawing/2014/main" id="{AEC4AE69-4CAF-4AFE-89C3-DDB2832F308A}"/>
              </a:ext>
            </a:extLst>
          </p:cNvPr>
          <p:cNvSpPr/>
          <p:nvPr/>
        </p:nvSpPr>
        <p:spPr>
          <a:xfrm>
            <a:off x="3600586" y="1075771"/>
            <a:ext cx="6109437" cy="5299381"/>
          </a:xfrm>
          <a:prstGeom prst="rect">
            <a:avLst/>
          </a:prstGeom>
          <a:noFill/>
          <a:ln w="28575"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6" name="テキスト ボックス 35">
            <a:extLst>
              <a:ext uri="{FF2B5EF4-FFF2-40B4-BE49-F238E27FC236}">
                <a16:creationId xmlns:a16="http://schemas.microsoft.com/office/drawing/2014/main" id="{AF7FFA21-19EE-43C6-9979-F744C2057C8C}"/>
              </a:ext>
            </a:extLst>
          </p:cNvPr>
          <p:cNvSpPr txBox="1"/>
          <p:nvPr/>
        </p:nvSpPr>
        <p:spPr>
          <a:xfrm>
            <a:off x="6711108" y="5704558"/>
            <a:ext cx="2778087" cy="31588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600" dirty="0">
                <a:solidFill>
                  <a:prstClr val="black"/>
                </a:solidFill>
                <a:latin typeface="UD デジタル 教科書体 NK-B" panose="02020700000000000000" pitchFamily="18" charset="-128"/>
                <a:ea typeface="UD デジタル 教科書体 NK-B" panose="02020700000000000000" pitchFamily="18" charset="-128"/>
              </a:rPr>
              <a:t>様式（わたしの避難計画）</a:t>
            </a:r>
          </a:p>
        </p:txBody>
      </p:sp>
      <p:sp>
        <p:nvSpPr>
          <p:cNvPr id="34" name="テキスト ボックス 33">
            <a:extLst>
              <a:ext uri="{FF2B5EF4-FFF2-40B4-BE49-F238E27FC236}">
                <a16:creationId xmlns:a16="http://schemas.microsoft.com/office/drawing/2014/main" id="{F4505955-B8C9-4922-A090-5360D277DC1C}"/>
              </a:ext>
            </a:extLst>
          </p:cNvPr>
          <p:cNvSpPr txBox="1"/>
          <p:nvPr/>
        </p:nvSpPr>
        <p:spPr>
          <a:xfrm>
            <a:off x="4126452" y="4866883"/>
            <a:ext cx="1635648" cy="340552"/>
          </a:xfrm>
          <a:prstGeom prst="rect">
            <a:avLst/>
          </a:prstGeom>
          <a:no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600" dirty="0">
                <a:solidFill>
                  <a:prstClr val="black"/>
                </a:solidFill>
                <a:latin typeface="UD デジタル 教科書体 NK-B" panose="02020700000000000000" pitchFamily="18" charset="-128"/>
                <a:ea typeface="UD デジタル 教科書体 NK-B" panose="02020700000000000000" pitchFamily="18" charset="-128"/>
              </a:rPr>
              <a:t>入力画面</a:t>
            </a:r>
          </a:p>
        </p:txBody>
      </p:sp>
      <p:pic>
        <p:nvPicPr>
          <p:cNvPr id="29" name="図 28">
            <a:extLst>
              <a:ext uri="{FF2B5EF4-FFF2-40B4-BE49-F238E27FC236}">
                <a16:creationId xmlns:a16="http://schemas.microsoft.com/office/drawing/2014/main" id="{00000000-0008-0000-0500-00000700000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3629" y="3058957"/>
            <a:ext cx="3044974" cy="2340428"/>
          </a:xfrm>
          <a:prstGeom prst="rect">
            <a:avLst/>
          </a:prstGeom>
          <a:solidFill>
            <a:schemeClr val="bg1"/>
          </a:solidFill>
          <a:ln>
            <a:noFill/>
          </a:ln>
        </p:spPr>
      </p:pic>
      <p:pic>
        <p:nvPicPr>
          <p:cNvPr id="8" name="図 7">
            <a:extLst>
              <a:ext uri="{FF2B5EF4-FFF2-40B4-BE49-F238E27FC236}">
                <a16:creationId xmlns:a16="http://schemas.microsoft.com/office/drawing/2014/main" id="{261B9077-82E8-4B88-957F-F3F94EA84A9D}"/>
              </a:ext>
            </a:extLst>
          </p:cNvPr>
          <p:cNvPicPr>
            <a:picLocks noChangeAspect="1"/>
          </p:cNvPicPr>
          <p:nvPr/>
        </p:nvPicPr>
        <p:blipFill>
          <a:blip r:embed="rId7"/>
          <a:stretch>
            <a:fillRect/>
          </a:stretch>
        </p:blipFill>
        <p:spPr>
          <a:xfrm>
            <a:off x="3953341" y="2981694"/>
            <a:ext cx="2043887" cy="1743809"/>
          </a:xfrm>
          <a:prstGeom prst="rect">
            <a:avLst/>
          </a:prstGeom>
        </p:spPr>
      </p:pic>
      <p:pic>
        <p:nvPicPr>
          <p:cNvPr id="9" name="図 8">
            <a:extLst>
              <a:ext uri="{FF2B5EF4-FFF2-40B4-BE49-F238E27FC236}">
                <a16:creationId xmlns:a16="http://schemas.microsoft.com/office/drawing/2014/main" id="{1D2B00F6-07D9-4759-BCA4-93FC54CD6E6E}"/>
              </a:ext>
            </a:extLst>
          </p:cNvPr>
          <p:cNvPicPr>
            <a:picLocks noChangeAspect="1"/>
          </p:cNvPicPr>
          <p:nvPr/>
        </p:nvPicPr>
        <p:blipFill>
          <a:blip r:embed="rId8"/>
          <a:stretch>
            <a:fillRect/>
          </a:stretch>
        </p:blipFill>
        <p:spPr>
          <a:xfrm>
            <a:off x="3834277" y="1420268"/>
            <a:ext cx="4694148" cy="871771"/>
          </a:xfrm>
          <a:prstGeom prst="rect">
            <a:avLst/>
          </a:prstGeom>
        </p:spPr>
      </p:pic>
    </p:spTree>
    <p:extLst>
      <p:ext uri="{BB962C8B-B14F-4D97-AF65-F5344CB8AC3E}">
        <p14:creationId xmlns:p14="http://schemas.microsoft.com/office/powerpoint/2010/main" val="3865732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a:t>
            </a:r>
            <a:r>
              <a:rPr lang="ja-JP" altLang="en-US" dirty="0">
                <a:latin typeface="Meiryo UI" panose="020B0604030504040204" pitchFamily="50" charset="-128"/>
                <a:ea typeface="Meiryo UI" panose="020B0604030504040204" pitchFamily="50" charset="-128"/>
              </a:rPr>
              <a:t>個別避難計画の作成・活用の流れ</a:t>
            </a:r>
            <a:endParaRPr kumimoji="1" lang="ja-JP" altLang="en-US" dirty="0"/>
          </a:p>
        </p:txBody>
      </p:sp>
      <p:pic>
        <p:nvPicPr>
          <p:cNvPr id="3074" name="Picture 2">
            <a:extLst>
              <a:ext uri="{FF2B5EF4-FFF2-40B4-BE49-F238E27FC236}">
                <a16:creationId xmlns:a16="http://schemas.microsoft.com/office/drawing/2014/main" id="{12D1B2A6-382F-4F9E-B59A-D22527E1F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151" y="1959141"/>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7BED750F-8EE7-4C9B-A9D6-1B3BCEC55D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948" y="2760176"/>
            <a:ext cx="694416"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91511802-4290-4D11-A1E8-76B99BB561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151" y="3577552"/>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A0E4B2A5-AE6A-4CB6-8145-7364CBFAE6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151" y="4469300"/>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A05FC2D1-CCF0-4691-863B-D11AC64257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151" y="5332484"/>
            <a:ext cx="614010" cy="720000"/>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5B42D231-C95C-45CA-B806-3D504A9ADA77}"/>
              </a:ext>
            </a:extLst>
          </p:cNvPr>
          <p:cNvSpPr txBox="1"/>
          <p:nvPr/>
        </p:nvSpPr>
        <p:spPr>
          <a:xfrm>
            <a:off x="1031604" y="2085141"/>
            <a:ext cx="3358342"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ハザードを知る</a:t>
            </a:r>
          </a:p>
        </p:txBody>
      </p:sp>
      <p:sp>
        <p:nvSpPr>
          <p:cNvPr id="40" name="テキスト ボックス 39">
            <a:extLst>
              <a:ext uri="{FF2B5EF4-FFF2-40B4-BE49-F238E27FC236}">
                <a16:creationId xmlns:a16="http://schemas.microsoft.com/office/drawing/2014/main" id="{15AE5099-BA22-457F-84B1-5AB680433BDC}"/>
              </a:ext>
            </a:extLst>
          </p:cNvPr>
          <p:cNvSpPr txBox="1"/>
          <p:nvPr/>
        </p:nvSpPr>
        <p:spPr>
          <a:xfrm>
            <a:off x="1031604" y="2886176"/>
            <a:ext cx="3358342"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作成優先エリアを選ぶ</a:t>
            </a:r>
          </a:p>
        </p:txBody>
      </p:sp>
      <p:sp>
        <p:nvSpPr>
          <p:cNvPr id="41" name="テキスト ボックス 40">
            <a:extLst>
              <a:ext uri="{FF2B5EF4-FFF2-40B4-BE49-F238E27FC236}">
                <a16:creationId xmlns:a16="http://schemas.microsoft.com/office/drawing/2014/main" id="{FAC54B85-8A16-42B3-A0D8-3B2639605F2C}"/>
              </a:ext>
            </a:extLst>
          </p:cNvPr>
          <p:cNvSpPr txBox="1"/>
          <p:nvPr/>
        </p:nvSpPr>
        <p:spPr>
          <a:xfrm>
            <a:off x="1031604" y="3703552"/>
            <a:ext cx="3898669"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選定エリア避難ビジョンをつくる</a:t>
            </a:r>
          </a:p>
        </p:txBody>
      </p:sp>
      <p:sp>
        <p:nvSpPr>
          <p:cNvPr id="42" name="テキスト ボックス 41">
            <a:extLst>
              <a:ext uri="{FF2B5EF4-FFF2-40B4-BE49-F238E27FC236}">
                <a16:creationId xmlns:a16="http://schemas.microsoft.com/office/drawing/2014/main" id="{9CA0081F-499D-4C27-8A6E-CC9FAAC15952}"/>
              </a:ext>
            </a:extLst>
          </p:cNvPr>
          <p:cNvSpPr txBox="1"/>
          <p:nvPr/>
        </p:nvSpPr>
        <p:spPr>
          <a:xfrm>
            <a:off x="1031604" y="4595300"/>
            <a:ext cx="4662614"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選定エリアの対象者を分析する</a:t>
            </a:r>
          </a:p>
        </p:txBody>
      </p:sp>
      <p:sp>
        <p:nvSpPr>
          <p:cNvPr id="47" name="テキスト ボックス 46">
            <a:extLst>
              <a:ext uri="{FF2B5EF4-FFF2-40B4-BE49-F238E27FC236}">
                <a16:creationId xmlns:a16="http://schemas.microsoft.com/office/drawing/2014/main" id="{E768533F-931D-437C-A933-C209A22D7D8B}"/>
              </a:ext>
            </a:extLst>
          </p:cNvPr>
          <p:cNvSpPr txBox="1"/>
          <p:nvPr/>
        </p:nvSpPr>
        <p:spPr>
          <a:xfrm>
            <a:off x="1031604" y="5304736"/>
            <a:ext cx="3898669"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個別避難計画</a:t>
            </a:r>
            <a:r>
              <a:rPr kumimoji="1" lang="ja-JP" altLang="en-US" sz="2000" dirty="0">
                <a:solidFill>
                  <a:prstClr val="black"/>
                </a:solidFill>
                <a:latin typeface="Meiryo UI" panose="020B0604030504040204" pitchFamily="50" charset="-128"/>
                <a:ea typeface="Meiryo UI" panose="020B0604030504040204" pitchFamily="50" charset="-128"/>
              </a:rPr>
              <a:t>（たたき台）</a:t>
            </a:r>
            <a:r>
              <a:rPr kumimoji="1" lang="ja-JP" altLang="en-US" sz="2800" dirty="0">
                <a:solidFill>
                  <a:prstClr val="black"/>
                </a:solidFill>
                <a:latin typeface="Meiryo UI" panose="020B0604030504040204" pitchFamily="50" charset="-128"/>
                <a:ea typeface="Meiryo UI" panose="020B0604030504040204" pitchFamily="50" charset="-128"/>
              </a:rPr>
              <a:t>を作成する</a:t>
            </a:r>
            <a:endParaRPr kumimoji="1" lang="en-US" altLang="ja-JP" sz="2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（避難施設、移動手段を「仮記入」）</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2800" dirty="0">
              <a:solidFill>
                <a:prstClr val="black"/>
              </a:solidFill>
              <a:latin typeface="Meiryo UI" panose="020B0604030504040204" pitchFamily="50" charset="-128"/>
              <a:ea typeface="Meiryo UI" panose="020B0604030504040204" pitchFamily="50" charset="-128"/>
            </a:endParaRPr>
          </a:p>
        </p:txBody>
      </p:sp>
      <p:sp>
        <p:nvSpPr>
          <p:cNvPr id="61" name="テキスト ボックス 60">
            <a:extLst>
              <a:ext uri="{FF2B5EF4-FFF2-40B4-BE49-F238E27FC236}">
                <a16:creationId xmlns:a16="http://schemas.microsoft.com/office/drawing/2014/main" id="{21E09A48-5B5D-4AF6-AAC3-400E9EFE4E43}"/>
              </a:ext>
            </a:extLst>
          </p:cNvPr>
          <p:cNvSpPr txBox="1"/>
          <p:nvPr/>
        </p:nvSpPr>
        <p:spPr>
          <a:xfrm>
            <a:off x="6415116" y="4290723"/>
            <a:ext cx="3219151" cy="2154436"/>
          </a:xfrm>
          <a:prstGeom prst="rect">
            <a:avLst/>
          </a:prstGeom>
          <a:solidFill>
            <a:schemeClr val="accent6">
              <a:lumMod val="20000"/>
              <a:lumOff val="80000"/>
            </a:schemeClr>
          </a:solidFill>
          <a:ln w="12700">
            <a:noFill/>
          </a:ln>
        </p:spPr>
        <p:txBody>
          <a:bodyPr wrap="square">
            <a:spAutoFit/>
          </a:bodyPr>
          <a:lstStyle/>
          <a:p>
            <a:pPr>
              <a:spcBef>
                <a:spcPts val="1200"/>
              </a:spcBef>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選定エリアの避難行動要支援者の個別避難計画　　　　（たたき台）を作成</a:t>
            </a:r>
            <a:endParaRPr kumimoji="1" lang="en-US" altLang="ja-JP" sz="2400" dirty="0">
              <a:latin typeface="Meiryo UI" panose="020B0604030504040204" pitchFamily="50" charset="-128"/>
              <a:ea typeface="Meiryo UI" panose="020B0604030504040204" pitchFamily="50" charset="-128"/>
            </a:endParaRPr>
          </a:p>
          <a:p>
            <a:pPr>
              <a:spcBef>
                <a:spcPts val="1200"/>
              </a:spcBef>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p>
          <a:p>
            <a:pPr>
              <a:spcBef>
                <a:spcPts val="1200"/>
              </a:spcBef>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防災担当課も確認</a:t>
            </a:r>
            <a:endParaRPr kumimoji="1" lang="en-US" altLang="ja-JP" sz="1800" dirty="0">
              <a:latin typeface="Meiryo UI" panose="020B0604030504040204" pitchFamily="50" charset="-128"/>
              <a:ea typeface="Meiryo UI" panose="020B0604030504040204" pitchFamily="50" charset="-128"/>
            </a:endParaRPr>
          </a:p>
        </p:txBody>
      </p:sp>
      <p:sp>
        <p:nvSpPr>
          <p:cNvPr id="9" name="右中かっこ 8">
            <a:extLst>
              <a:ext uri="{FF2B5EF4-FFF2-40B4-BE49-F238E27FC236}">
                <a16:creationId xmlns:a16="http://schemas.microsoft.com/office/drawing/2014/main" id="{F1832003-2BE6-4550-ADB1-EAF0A7EA25D2}"/>
              </a:ext>
            </a:extLst>
          </p:cNvPr>
          <p:cNvSpPr/>
          <p:nvPr/>
        </p:nvSpPr>
        <p:spPr>
          <a:xfrm>
            <a:off x="6016286" y="1828800"/>
            <a:ext cx="382204" cy="2225309"/>
          </a:xfrm>
          <a:prstGeom prst="rightBrac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63" name="右中かっこ 62">
            <a:extLst>
              <a:ext uri="{FF2B5EF4-FFF2-40B4-BE49-F238E27FC236}">
                <a16:creationId xmlns:a16="http://schemas.microsoft.com/office/drawing/2014/main" id="{EA1F9223-B444-48DF-86D0-A365B632C013}"/>
              </a:ext>
            </a:extLst>
          </p:cNvPr>
          <p:cNvSpPr/>
          <p:nvPr/>
        </p:nvSpPr>
        <p:spPr>
          <a:xfrm>
            <a:off x="6032912" y="4595300"/>
            <a:ext cx="382204" cy="1846886"/>
          </a:xfrm>
          <a:prstGeom prst="rightBrac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EA05320-774E-4D5C-9C9F-9143EB0B6DC5}"/>
              </a:ext>
            </a:extLst>
          </p:cNvPr>
          <p:cNvSpPr txBox="1"/>
          <p:nvPr/>
        </p:nvSpPr>
        <p:spPr>
          <a:xfrm>
            <a:off x="6398490" y="2016380"/>
            <a:ext cx="3196936" cy="1692771"/>
          </a:xfrm>
          <a:prstGeom prst="rect">
            <a:avLst/>
          </a:prstGeom>
          <a:solidFill>
            <a:schemeClr val="accent6">
              <a:lumMod val="20000"/>
              <a:lumOff val="80000"/>
            </a:schemeClr>
          </a:solidFill>
          <a:ln w="12700">
            <a:noFill/>
          </a:ln>
        </p:spPr>
        <p:txBody>
          <a:bodyPr wrap="square">
            <a:spAutoFit/>
          </a:bodyPr>
          <a:lstStyle/>
          <a:p>
            <a:pPr>
              <a:spcBef>
                <a:spcPts val="1200"/>
              </a:spcBef>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個別避難計画を優先的に作成するエリアを選定　　　　　　　　　　  </a:t>
            </a:r>
            <a:endParaRPr kumimoji="1" lang="en-US" altLang="ja-JP" sz="2400" dirty="0">
              <a:latin typeface="Meiryo UI" panose="020B0604030504040204" pitchFamily="50" charset="-128"/>
              <a:ea typeface="Meiryo UI" panose="020B0604030504040204" pitchFamily="50" charset="-128"/>
            </a:endParaRPr>
          </a:p>
          <a:p>
            <a:pPr>
              <a:spcBef>
                <a:spcPts val="1200"/>
              </a:spcBef>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  【</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p>
          <a:p>
            <a:pPr>
              <a:spcBef>
                <a:spcPts val="1200"/>
              </a:spcBef>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福祉担当課にも説明</a:t>
            </a:r>
            <a:endParaRPr kumimoji="1" lang="en-US" altLang="ja-JP" sz="1800" dirty="0">
              <a:latin typeface="Meiryo UI" panose="020B0604030504040204" pitchFamily="50" charset="-128"/>
              <a:ea typeface="Meiryo UI" panose="020B0604030504040204" pitchFamily="50" charset="-128"/>
            </a:endParaRPr>
          </a:p>
        </p:txBody>
      </p:sp>
      <p:pic>
        <p:nvPicPr>
          <p:cNvPr id="21" name="Picture 8">
            <a:extLst>
              <a:ext uri="{FF2B5EF4-FFF2-40B4-BE49-F238E27FC236}">
                <a16:creationId xmlns:a16="http://schemas.microsoft.com/office/drawing/2014/main" id="{3CA13B4A-8E03-4D9D-A1D6-5469952AEF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63" y="1034720"/>
            <a:ext cx="614010" cy="720000"/>
          </a:xfrm>
          <a:prstGeom prst="rect">
            <a:avLst/>
          </a:prstGeom>
          <a:noFill/>
          <a:extLst>
            <a:ext uri="{909E8E84-426E-40DD-AFC4-6F175D3DCCD1}">
              <a14:hiddenFill xmlns:a14="http://schemas.microsoft.com/office/drawing/2010/main">
                <a:solidFill>
                  <a:srgbClr val="FFFFFF"/>
                </a:solidFill>
              </a14:hiddenFill>
            </a:ext>
          </a:extLst>
        </p:spPr>
      </p:pic>
      <p:sp>
        <p:nvSpPr>
          <p:cNvPr id="22" name="テキスト ボックス 21">
            <a:extLst>
              <a:ext uri="{FF2B5EF4-FFF2-40B4-BE49-F238E27FC236}">
                <a16:creationId xmlns:a16="http://schemas.microsoft.com/office/drawing/2014/main" id="{27D75579-DD8D-4F96-A3F9-21C6C42D84D2}"/>
              </a:ext>
            </a:extLst>
          </p:cNvPr>
          <p:cNvSpPr txBox="1"/>
          <p:nvPr/>
        </p:nvSpPr>
        <p:spPr>
          <a:xfrm>
            <a:off x="1031604" y="1149129"/>
            <a:ext cx="3358342"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取組の枠組みや体制、状況を共有する</a:t>
            </a:r>
          </a:p>
        </p:txBody>
      </p:sp>
    </p:spTree>
    <p:extLst>
      <p:ext uri="{BB962C8B-B14F-4D97-AF65-F5344CB8AC3E}">
        <p14:creationId xmlns:p14="http://schemas.microsoft.com/office/powerpoint/2010/main" val="808118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a:t>
            </a:r>
            <a:r>
              <a:rPr lang="ja-JP" altLang="en-US" dirty="0">
                <a:latin typeface="Meiryo UI" panose="020B0604030504040204" pitchFamily="50" charset="-128"/>
                <a:ea typeface="Meiryo UI" panose="020B0604030504040204" pitchFamily="50" charset="-128"/>
              </a:rPr>
              <a:t>個別避難計画の作成・活用の流れ</a:t>
            </a:r>
            <a:endParaRPr kumimoji="1" lang="ja-JP" altLang="en-US" dirty="0"/>
          </a:p>
        </p:txBody>
      </p:sp>
      <p:sp>
        <p:nvSpPr>
          <p:cNvPr id="40" name="テキスト ボックス 39">
            <a:extLst>
              <a:ext uri="{FF2B5EF4-FFF2-40B4-BE49-F238E27FC236}">
                <a16:creationId xmlns:a16="http://schemas.microsoft.com/office/drawing/2014/main" id="{15AE5099-BA22-457F-84B1-5AB680433BDC}"/>
              </a:ext>
            </a:extLst>
          </p:cNvPr>
          <p:cNvSpPr txBox="1"/>
          <p:nvPr/>
        </p:nvSpPr>
        <p:spPr>
          <a:xfrm>
            <a:off x="1053556" y="1313218"/>
            <a:ext cx="3358342"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本人・避難施設等と調整する</a:t>
            </a:r>
          </a:p>
        </p:txBody>
      </p:sp>
      <p:sp>
        <p:nvSpPr>
          <p:cNvPr id="42" name="テキスト ボックス 41">
            <a:extLst>
              <a:ext uri="{FF2B5EF4-FFF2-40B4-BE49-F238E27FC236}">
                <a16:creationId xmlns:a16="http://schemas.microsoft.com/office/drawing/2014/main" id="{9CA0081F-499D-4C27-8A6E-CC9FAAC15952}"/>
              </a:ext>
            </a:extLst>
          </p:cNvPr>
          <p:cNvSpPr txBox="1"/>
          <p:nvPr/>
        </p:nvSpPr>
        <p:spPr>
          <a:xfrm>
            <a:off x="1040225" y="2373116"/>
            <a:ext cx="4662614"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個別避難計画を完成・共有する</a:t>
            </a:r>
          </a:p>
        </p:txBody>
      </p:sp>
      <p:sp>
        <p:nvSpPr>
          <p:cNvPr id="47" name="テキスト ボックス 46">
            <a:extLst>
              <a:ext uri="{FF2B5EF4-FFF2-40B4-BE49-F238E27FC236}">
                <a16:creationId xmlns:a16="http://schemas.microsoft.com/office/drawing/2014/main" id="{E768533F-931D-437C-A933-C209A22D7D8B}"/>
              </a:ext>
            </a:extLst>
          </p:cNvPr>
          <p:cNvSpPr txBox="1"/>
          <p:nvPr/>
        </p:nvSpPr>
        <p:spPr>
          <a:xfrm>
            <a:off x="1028012" y="3457503"/>
            <a:ext cx="4594942"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訓練する</a:t>
            </a:r>
            <a:endParaRPr kumimoji="1" lang="en-US" altLang="ja-JP" sz="2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（避難の声かけ、安否確認）</a:t>
            </a:r>
          </a:p>
        </p:txBody>
      </p:sp>
      <p:sp>
        <p:nvSpPr>
          <p:cNvPr id="61" name="テキスト ボックス 60">
            <a:extLst>
              <a:ext uri="{FF2B5EF4-FFF2-40B4-BE49-F238E27FC236}">
                <a16:creationId xmlns:a16="http://schemas.microsoft.com/office/drawing/2014/main" id="{21E09A48-5B5D-4AF6-AAC3-400E9EFE4E43}"/>
              </a:ext>
            </a:extLst>
          </p:cNvPr>
          <p:cNvSpPr txBox="1"/>
          <p:nvPr/>
        </p:nvSpPr>
        <p:spPr>
          <a:xfrm>
            <a:off x="6548186" y="1095856"/>
            <a:ext cx="3219151" cy="221599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選定エリアの避難行動要支援者の個別避難計画を福祉事業者とともに完成。個別避難計画を地域や福祉事業者と共有</a:t>
            </a:r>
            <a:endParaRPr kumimoji="1" lang="en-US" altLang="ja-JP" sz="24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福祉担当課・防災担当課</a:t>
            </a:r>
            <a:r>
              <a:rPr kumimoji="1" lang="en-US" altLang="ja-JP" sz="1800" dirty="0">
                <a:latin typeface="Meiryo UI" panose="020B0604030504040204" pitchFamily="50" charset="-128"/>
                <a:ea typeface="Meiryo UI" panose="020B0604030504040204" pitchFamily="50" charset="-128"/>
              </a:rPr>
              <a:t>】</a:t>
            </a:r>
          </a:p>
        </p:txBody>
      </p:sp>
      <p:sp>
        <p:nvSpPr>
          <p:cNvPr id="9" name="右中かっこ 8">
            <a:extLst>
              <a:ext uri="{FF2B5EF4-FFF2-40B4-BE49-F238E27FC236}">
                <a16:creationId xmlns:a16="http://schemas.microsoft.com/office/drawing/2014/main" id="{F1832003-2BE6-4550-ADB1-EAF0A7EA25D2}"/>
              </a:ext>
            </a:extLst>
          </p:cNvPr>
          <p:cNvSpPr/>
          <p:nvPr/>
        </p:nvSpPr>
        <p:spPr>
          <a:xfrm>
            <a:off x="6116040" y="1263535"/>
            <a:ext cx="382204" cy="1940912"/>
          </a:xfrm>
          <a:prstGeom prst="rightBrac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63" name="右中かっこ 62">
            <a:extLst>
              <a:ext uri="{FF2B5EF4-FFF2-40B4-BE49-F238E27FC236}">
                <a16:creationId xmlns:a16="http://schemas.microsoft.com/office/drawing/2014/main" id="{EA1F9223-B444-48DF-86D0-A365B632C013}"/>
              </a:ext>
            </a:extLst>
          </p:cNvPr>
          <p:cNvSpPr/>
          <p:nvPr/>
        </p:nvSpPr>
        <p:spPr>
          <a:xfrm>
            <a:off x="6107557" y="3457503"/>
            <a:ext cx="390296" cy="1019393"/>
          </a:xfrm>
          <a:prstGeom prst="rightBrac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EA05320-774E-4D5C-9C9F-9143EB0B6DC5}"/>
              </a:ext>
            </a:extLst>
          </p:cNvPr>
          <p:cNvSpPr txBox="1"/>
          <p:nvPr/>
        </p:nvSpPr>
        <p:spPr>
          <a:xfrm>
            <a:off x="6581509" y="3632218"/>
            <a:ext cx="3196936" cy="738664"/>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訓練を実施</a:t>
            </a:r>
            <a:endParaRPr kumimoji="1" lang="en-US" altLang="ja-JP" sz="24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防災・福祉・コミュニティ担当課</a:t>
            </a:r>
            <a:r>
              <a:rPr kumimoji="1" lang="en-US" altLang="ja-JP" sz="1800" dirty="0">
                <a:latin typeface="Meiryo UI" panose="020B0604030504040204" pitchFamily="50" charset="-128"/>
                <a:ea typeface="Meiryo UI" panose="020B0604030504040204" pitchFamily="50" charset="-128"/>
              </a:rPr>
              <a:t>】</a:t>
            </a:r>
          </a:p>
        </p:txBody>
      </p:sp>
      <p:pic>
        <p:nvPicPr>
          <p:cNvPr id="1026" name="Picture 2">
            <a:extLst>
              <a:ext uri="{FF2B5EF4-FFF2-40B4-BE49-F238E27FC236}">
                <a16:creationId xmlns:a16="http://schemas.microsoft.com/office/drawing/2014/main" id="{7573DC8F-3401-48A3-AEDF-A2E3C5FC5D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151" y="3537372"/>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9FC2C1D-A5BF-440C-960A-F70C8C72EE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243" y="4659372"/>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93F5A1A-E798-4E0D-B708-9813F8E772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73" y="5601156"/>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805560E5-D2E8-452A-81D9-D1F847E556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529" y="5585887"/>
            <a:ext cx="614010" cy="720000"/>
          </a:xfrm>
          <a:prstGeom prst="rect">
            <a:avLst/>
          </a:prstGeom>
          <a:noFill/>
          <a:extLst>
            <a:ext uri="{909E8E84-426E-40DD-AFC4-6F175D3DCCD1}">
              <a14:hiddenFill xmlns:a14="http://schemas.microsoft.com/office/drawing/2010/main">
                <a:solidFill>
                  <a:srgbClr val="FFFFFF"/>
                </a:solidFill>
              </a14:hiddenFill>
            </a:ext>
          </a:extLst>
        </p:spPr>
      </p:pic>
      <p:sp>
        <p:nvSpPr>
          <p:cNvPr id="32" name="テキスト ボックス 31">
            <a:extLst>
              <a:ext uri="{FF2B5EF4-FFF2-40B4-BE49-F238E27FC236}">
                <a16:creationId xmlns:a16="http://schemas.microsoft.com/office/drawing/2014/main" id="{FA5D0B4A-BEDD-4E1C-AD04-7143DD209EC5}"/>
              </a:ext>
            </a:extLst>
          </p:cNvPr>
          <p:cNvSpPr txBox="1"/>
          <p:nvPr/>
        </p:nvSpPr>
        <p:spPr>
          <a:xfrm>
            <a:off x="993976" y="4809832"/>
            <a:ext cx="4662614"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避難の受け皿拡大に向けた取組</a:t>
            </a:r>
          </a:p>
          <a:p>
            <a:pPr defTabSz="495330">
              <a:spcBef>
                <a:spcPts val="528"/>
              </a:spcBef>
              <a:spcAft>
                <a:spcPct val="0"/>
              </a:spcAft>
            </a:pPr>
            <a:endParaRPr kumimoji="1" lang="ja-JP" altLang="en-US" sz="2800" dirty="0">
              <a:solidFill>
                <a:prstClr val="black"/>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8C54926-E25B-47DD-BD02-56DE00FDA04E}"/>
              </a:ext>
            </a:extLst>
          </p:cNvPr>
          <p:cNvSpPr txBox="1"/>
          <p:nvPr/>
        </p:nvSpPr>
        <p:spPr>
          <a:xfrm>
            <a:off x="1036104" y="5778187"/>
            <a:ext cx="4662614" cy="4680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個別避難計画を更新する</a:t>
            </a:r>
          </a:p>
        </p:txBody>
      </p:sp>
      <p:sp>
        <p:nvSpPr>
          <p:cNvPr id="31" name="右中かっこ 30">
            <a:extLst>
              <a:ext uri="{FF2B5EF4-FFF2-40B4-BE49-F238E27FC236}">
                <a16:creationId xmlns:a16="http://schemas.microsoft.com/office/drawing/2014/main" id="{41808CC7-DFA0-4C32-9002-62609312F829}"/>
              </a:ext>
            </a:extLst>
          </p:cNvPr>
          <p:cNvSpPr/>
          <p:nvPr/>
        </p:nvSpPr>
        <p:spPr>
          <a:xfrm>
            <a:off x="6132766" y="4809832"/>
            <a:ext cx="365087" cy="1587539"/>
          </a:xfrm>
          <a:prstGeom prst="rightBrac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EA63A936-977A-44AE-92BC-8EF40FB5E682}"/>
              </a:ext>
            </a:extLst>
          </p:cNvPr>
          <p:cNvSpPr txBox="1"/>
          <p:nvPr/>
        </p:nvSpPr>
        <p:spPr>
          <a:xfrm>
            <a:off x="6578493" y="4920043"/>
            <a:ext cx="3196936" cy="1477328"/>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ja-JP" altLang="en-US" sz="2400" dirty="0">
                <a:latin typeface="Meiryo UI" panose="020B0604030504040204" pitchFamily="50" charset="-128"/>
                <a:ea typeface="Meiryo UI" panose="020B0604030504040204" pitchFamily="50" charset="-128"/>
              </a:rPr>
              <a:t>避難の受け皿拡大に継続的に取り組み、個別避難計画を更新</a:t>
            </a:r>
            <a:endParaRPr kumimoji="1" lang="en-US" altLang="ja-JP" sz="24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防災・福祉・コミュニティ担当課</a:t>
            </a:r>
            <a:r>
              <a:rPr kumimoji="1" lang="en-US" altLang="ja-JP" sz="1800" dirty="0">
                <a:latin typeface="Meiryo UI" panose="020B0604030504040204" pitchFamily="50" charset="-128"/>
                <a:ea typeface="Meiryo UI" panose="020B0604030504040204" pitchFamily="50" charset="-128"/>
              </a:rPr>
              <a:t>】</a:t>
            </a:r>
            <a:endParaRPr kumimoji="1" lang="en-US" altLang="ja-JP" sz="2400" dirty="0">
              <a:latin typeface="Meiryo UI" panose="020B0604030504040204" pitchFamily="50" charset="-128"/>
              <a:ea typeface="Meiryo UI" panose="020B0604030504040204" pitchFamily="50" charset="-128"/>
            </a:endParaRPr>
          </a:p>
        </p:txBody>
      </p:sp>
      <p:pic>
        <p:nvPicPr>
          <p:cNvPr id="34" name="Picture 12">
            <a:extLst>
              <a:ext uri="{FF2B5EF4-FFF2-40B4-BE49-F238E27FC236}">
                <a16:creationId xmlns:a16="http://schemas.microsoft.com/office/drawing/2014/main" id="{E41D87E7-003B-4D18-9B4C-FA50A1573B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151" y="1184809"/>
            <a:ext cx="61401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4">
            <a:extLst>
              <a:ext uri="{FF2B5EF4-FFF2-40B4-BE49-F238E27FC236}">
                <a16:creationId xmlns:a16="http://schemas.microsoft.com/office/drawing/2014/main" id="{C2801958-799C-4AA7-AA97-8060CB939DE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686" y="2256696"/>
            <a:ext cx="61401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423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．ハザードを知る</a:t>
            </a:r>
          </a:p>
        </p:txBody>
      </p:sp>
      <p:sp>
        <p:nvSpPr>
          <p:cNvPr id="23" name="テキスト ボックス 22">
            <a:extLst>
              <a:ext uri="{FF2B5EF4-FFF2-40B4-BE49-F238E27FC236}">
                <a16:creationId xmlns:a16="http://schemas.microsoft.com/office/drawing/2014/main" id="{30338C6F-7149-4136-9AFF-16327717702C}"/>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□ハザードマップを用意します。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□地域ごとに想定されている災害を確認します。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9485DC3-6880-4A14-BA73-1621D3F04C4B}"/>
              </a:ext>
            </a:extLst>
          </p:cNvPr>
          <p:cNvGrpSpPr/>
          <p:nvPr/>
        </p:nvGrpSpPr>
        <p:grpSpPr>
          <a:xfrm>
            <a:off x="546869" y="2451256"/>
            <a:ext cx="9316894" cy="1510053"/>
            <a:chOff x="592251" y="3743937"/>
            <a:chExt cx="9316894" cy="1510053"/>
          </a:xfrm>
        </p:grpSpPr>
        <p:pic>
          <p:nvPicPr>
            <p:cNvPr id="44" name="Picture 2">
              <a:extLst>
                <a:ext uri="{FF2B5EF4-FFF2-40B4-BE49-F238E27FC236}">
                  <a16:creationId xmlns:a16="http://schemas.microsoft.com/office/drawing/2014/main" id="{5070AB83-D579-4598-87BC-3884A038ADE0}"/>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54114" y="4306173"/>
              <a:ext cx="1248112" cy="887329"/>
            </a:xfrm>
            <a:prstGeom prst="rect">
              <a:avLst/>
            </a:prstGeom>
            <a:noFill/>
            <a:extLst>
              <a:ext uri="{909E8E84-426E-40DD-AFC4-6F175D3DCCD1}">
                <a14:hiddenFill xmlns:a14="http://schemas.microsoft.com/office/drawing/2010/main">
                  <a:solidFill>
                    <a:srgbClr val="FFFFFF"/>
                  </a:solidFill>
                </a14:hiddenFill>
              </a:ext>
            </a:extLst>
          </p:spPr>
        </p:pic>
        <p:sp>
          <p:nvSpPr>
            <p:cNvPr id="45" name="テキスト ボックス 44">
              <a:extLst>
                <a:ext uri="{FF2B5EF4-FFF2-40B4-BE49-F238E27FC236}">
                  <a16:creationId xmlns:a16="http://schemas.microsoft.com/office/drawing/2014/main" id="{772FB59D-75D7-4A50-A1E5-05EE5CC8A99C}"/>
                </a:ext>
              </a:extLst>
            </p:cNvPr>
            <p:cNvSpPr txBox="1"/>
            <p:nvPr/>
          </p:nvSpPr>
          <p:spPr>
            <a:xfrm>
              <a:off x="592251" y="3743937"/>
              <a:ext cx="1551071" cy="796874"/>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大規模地震</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（震度５強以上）</a:t>
              </a:r>
            </a:p>
          </p:txBody>
        </p:sp>
        <p:sp>
          <p:nvSpPr>
            <p:cNvPr id="46" name="テキスト ボックス 45">
              <a:extLst>
                <a:ext uri="{FF2B5EF4-FFF2-40B4-BE49-F238E27FC236}">
                  <a16:creationId xmlns:a16="http://schemas.microsoft.com/office/drawing/2014/main" id="{5955619F-E378-48BC-98E8-25DF0BA587DB}"/>
                </a:ext>
              </a:extLst>
            </p:cNvPr>
            <p:cNvSpPr txBox="1"/>
            <p:nvPr/>
          </p:nvSpPr>
          <p:spPr>
            <a:xfrm>
              <a:off x="2499455" y="3808884"/>
              <a:ext cx="7409690" cy="1445106"/>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□想定震源域（断層など）、想定震度を確認します。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□木造密集市街地エリアの有無を確認します。（倒壊、火災が心配されます）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□液状化の可能性があるエリアを確認します。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（地下に埋設しているライフラインが破壊される可能性があります）</a:t>
              </a:r>
            </a:p>
          </p:txBody>
        </p:sp>
      </p:grpSp>
      <p:sp>
        <p:nvSpPr>
          <p:cNvPr id="13" name="テキスト ボックス 12">
            <a:extLst>
              <a:ext uri="{FF2B5EF4-FFF2-40B4-BE49-F238E27FC236}">
                <a16:creationId xmlns:a16="http://schemas.microsoft.com/office/drawing/2014/main" id="{8F6A3163-8123-40D7-8DA0-6A2B87A9156B}"/>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grpSp>
        <p:nvGrpSpPr>
          <p:cNvPr id="12" name="グループ化 11">
            <a:extLst>
              <a:ext uri="{FF2B5EF4-FFF2-40B4-BE49-F238E27FC236}">
                <a16:creationId xmlns:a16="http://schemas.microsoft.com/office/drawing/2014/main" id="{3E00655E-C1BC-4B86-94AF-C39E914C27E4}"/>
              </a:ext>
            </a:extLst>
          </p:cNvPr>
          <p:cNvGrpSpPr/>
          <p:nvPr/>
        </p:nvGrpSpPr>
        <p:grpSpPr>
          <a:xfrm>
            <a:off x="645242" y="4356204"/>
            <a:ext cx="8897349" cy="1136011"/>
            <a:chOff x="592251" y="2260761"/>
            <a:chExt cx="8897349" cy="1136011"/>
          </a:xfrm>
        </p:grpSpPr>
        <p:sp>
          <p:nvSpPr>
            <p:cNvPr id="14" name="テキスト ボックス 13">
              <a:extLst>
                <a:ext uri="{FF2B5EF4-FFF2-40B4-BE49-F238E27FC236}">
                  <a16:creationId xmlns:a16="http://schemas.microsoft.com/office/drawing/2014/main" id="{E910CC46-0C9B-422D-9F49-E8F98F0AA82A}"/>
                </a:ext>
              </a:extLst>
            </p:cNvPr>
            <p:cNvSpPr txBox="1"/>
            <p:nvPr/>
          </p:nvSpPr>
          <p:spPr>
            <a:xfrm>
              <a:off x="592251" y="2260761"/>
              <a:ext cx="1359191" cy="472467"/>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津波</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59E149CD-4C53-454A-B0AA-75BAB3048DF6}"/>
                </a:ext>
              </a:extLst>
            </p:cNvPr>
            <p:cNvSpPr txBox="1"/>
            <p:nvPr/>
          </p:nvSpPr>
          <p:spPr>
            <a:xfrm>
              <a:off x="2421287" y="2548197"/>
              <a:ext cx="7068313" cy="743617"/>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□津波到達に要する時間の想定を確認します。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□想定浸水エリアと、想定浸水深を確認します。</a:t>
              </a:r>
            </a:p>
          </p:txBody>
        </p:sp>
        <p:pic>
          <p:nvPicPr>
            <p:cNvPr id="16" name="Picture 2">
              <a:extLst>
                <a:ext uri="{FF2B5EF4-FFF2-40B4-BE49-F238E27FC236}">
                  <a16:creationId xmlns:a16="http://schemas.microsoft.com/office/drawing/2014/main" id="{D6ADCD35-CE91-450B-927C-24466FCF4A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615" y="2691731"/>
              <a:ext cx="926459" cy="70504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63432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rPr>
              <a:t>ハザードを知る</a:t>
            </a:r>
          </a:p>
        </p:txBody>
      </p:sp>
      <p:pic>
        <p:nvPicPr>
          <p:cNvPr id="26" name="Picture 6">
            <a:extLst>
              <a:ext uri="{FF2B5EF4-FFF2-40B4-BE49-F238E27FC236}">
                <a16:creationId xmlns:a16="http://schemas.microsoft.com/office/drawing/2014/main" id="{02F97A15-D895-4BB8-B0B6-7B319D33D9CC}"/>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80987" y="4304867"/>
            <a:ext cx="1359190" cy="806359"/>
          </a:xfrm>
          <a:prstGeom prst="rect">
            <a:avLst/>
          </a:prstGeom>
          <a:noFill/>
          <a:extLst>
            <a:ext uri="{909E8E84-426E-40DD-AFC4-6F175D3DCCD1}">
              <a14:hiddenFill xmlns:a14="http://schemas.microsoft.com/office/drawing/2010/main">
                <a:solidFill>
                  <a:srgbClr val="FFFFFF"/>
                </a:solidFill>
              </a14:hiddenFill>
            </a:ext>
          </a:extLst>
        </p:spPr>
      </p:pic>
      <p:sp>
        <p:nvSpPr>
          <p:cNvPr id="29" name="テキスト ボックス 28">
            <a:extLst>
              <a:ext uri="{FF2B5EF4-FFF2-40B4-BE49-F238E27FC236}">
                <a16:creationId xmlns:a16="http://schemas.microsoft.com/office/drawing/2014/main" id="{1E0CB843-F144-4913-A9DD-CF3C0AE880F3}"/>
              </a:ext>
            </a:extLst>
          </p:cNvPr>
          <p:cNvSpPr txBox="1"/>
          <p:nvPr/>
        </p:nvSpPr>
        <p:spPr>
          <a:xfrm>
            <a:off x="477463" y="3832400"/>
            <a:ext cx="1359191" cy="472467"/>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土砂災害</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E4B7F658-A8CD-498F-84A2-7C74B5CC5DDC}"/>
              </a:ext>
            </a:extLst>
          </p:cNvPr>
          <p:cNvSpPr txBox="1"/>
          <p:nvPr/>
        </p:nvSpPr>
        <p:spPr>
          <a:xfrm>
            <a:off x="2496311" y="3883352"/>
            <a:ext cx="7182025" cy="251744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□土砂災害特別警戒区域（レッドゾーン）、土砂災害警戒区域（イエロー</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ゾーン）の位置を確認します。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□警戒区域の外にある最寄りの避難所の位置を確認します。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□集落と中心部とを結ぶ道路の安全性を確認します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（例）移動経路が土砂災害警戒区域等を通過していないか</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□自宅近くの、堅牢な建物（鉄筋コンクリート造の建物等）の所在や管理者</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を確認します。</a:t>
            </a:r>
          </a:p>
        </p:txBody>
      </p:sp>
      <p:sp>
        <p:nvSpPr>
          <p:cNvPr id="13" name="テキスト ボックス 12">
            <a:extLst>
              <a:ext uri="{FF2B5EF4-FFF2-40B4-BE49-F238E27FC236}">
                <a16:creationId xmlns:a16="http://schemas.microsoft.com/office/drawing/2014/main" id="{8F6A3163-8123-40D7-8DA0-6A2B87A9156B}"/>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3CA4AA4-A95F-49B6-BC98-079DDD8E4DAB}"/>
              </a:ext>
            </a:extLst>
          </p:cNvPr>
          <p:cNvGrpSpPr/>
          <p:nvPr/>
        </p:nvGrpSpPr>
        <p:grpSpPr>
          <a:xfrm>
            <a:off x="414000" y="1306650"/>
            <a:ext cx="8972373" cy="2365937"/>
            <a:chOff x="592251" y="4172023"/>
            <a:chExt cx="8972373" cy="2365937"/>
          </a:xfrm>
        </p:grpSpPr>
        <p:pic>
          <p:nvPicPr>
            <p:cNvPr id="15" name="Picture 4">
              <a:extLst>
                <a:ext uri="{FF2B5EF4-FFF2-40B4-BE49-F238E27FC236}">
                  <a16:creationId xmlns:a16="http://schemas.microsoft.com/office/drawing/2014/main" id="{FC35E5A4-67AB-4DEE-9272-2CBFA9C52D7C}"/>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68666" y="4593013"/>
              <a:ext cx="806359" cy="806359"/>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05EA8FB5-738D-452D-A3AE-8D332D844724}"/>
                </a:ext>
              </a:extLst>
            </p:cNvPr>
            <p:cNvSpPr txBox="1"/>
            <p:nvPr/>
          </p:nvSpPr>
          <p:spPr>
            <a:xfrm>
              <a:off x="592251" y="4172023"/>
              <a:ext cx="719798" cy="35583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洪水</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800" dirty="0">
                <a:solidFill>
                  <a:prstClr val="black"/>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DE3B2A4-E429-4451-A121-64F1CD623EFF}"/>
                </a:ext>
              </a:extLst>
            </p:cNvPr>
            <p:cNvSpPr txBox="1"/>
            <p:nvPr/>
          </p:nvSpPr>
          <p:spPr>
            <a:xfrm>
              <a:off x="2496311" y="4313362"/>
              <a:ext cx="7068313" cy="222459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□想定されている破堤の位置を確認します。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□想定浸水エリアと、想定浸水深を確認し、２Ｆへの垂直避難では安全を　</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確保できないエリアを把握します。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□ハザードマップが作成されていない中小河川については、水が集まりやすい</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低地の状況を確認します。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en-US" altLang="ja-JP" sz="1800" dirty="0">
                  <a:solidFill>
                    <a:prstClr val="black"/>
                  </a:solidFill>
                  <a:latin typeface="Meiryo UI" panose="020B0604030504040204" pitchFamily="50" charset="-128"/>
                  <a:ea typeface="Meiryo UI" panose="020B0604030504040204" pitchFamily="50" charset="-128"/>
                </a:rPr>
                <a:t>   </a:t>
              </a:r>
              <a:r>
                <a:rPr kumimoji="1" lang="ja-JP" altLang="en-US" sz="1800" dirty="0">
                  <a:solidFill>
                    <a:prstClr val="black"/>
                  </a:solidFill>
                  <a:latin typeface="Meiryo UI" panose="020B0604030504040204" pitchFamily="50" charset="-128"/>
                  <a:ea typeface="Meiryo UI" panose="020B0604030504040204" pitchFamily="50" charset="-128"/>
                </a:rPr>
                <a:t>（参考）地理院地図の「自分で作る色別標高図」で確認できます。</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a:t>
              </a:r>
            </a:p>
          </p:txBody>
        </p:sp>
      </p:grpSp>
    </p:spTree>
    <p:extLst>
      <p:ext uri="{BB962C8B-B14F-4D97-AF65-F5344CB8AC3E}">
        <p14:creationId xmlns:p14="http://schemas.microsoft.com/office/powerpoint/2010/main" val="3689908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．ハザードを知る</a:t>
            </a:r>
          </a:p>
        </p:txBody>
      </p:sp>
      <p:sp>
        <p:nvSpPr>
          <p:cNvPr id="29" name="テキスト ボックス 28">
            <a:extLst>
              <a:ext uri="{FF2B5EF4-FFF2-40B4-BE49-F238E27FC236}">
                <a16:creationId xmlns:a16="http://schemas.microsoft.com/office/drawing/2014/main" id="{1E0CB843-F144-4913-A9DD-CF3C0AE880F3}"/>
              </a:ext>
            </a:extLst>
          </p:cNvPr>
          <p:cNvSpPr txBox="1"/>
          <p:nvPr/>
        </p:nvSpPr>
        <p:spPr>
          <a:xfrm>
            <a:off x="414000" y="3971156"/>
            <a:ext cx="1359191" cy="472467"/>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原子力災害</a:t>
            </a:r>
            <a:endParaRPr kumimoji="1" lang="en-US" altLang="ja-JP" sz="1800" b="1" dirty="0">
              <a:solidFill>
                <a:prstClr val="black"/>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F6A3163-8123-40D7-8DA0-6A2B87A9156B}"/>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05EA8FB5-738D-452D-A3AE-8D332D844724}"/>
              </a:ext>
            </a:extLst>
          </p:cNvPr>
          <p:cNvSpPr txBox="1"/>
          <p:nvPr/>
        </p:nvSpPr>
        <p:spPr>
          <a:xfrm>
            <a:off x="414000" y="1306650"/>
            <a:ext cx="1082774" cy="35583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火山現象</a:t>
            </a:r>
          </a:p>
          <a:p>
            <a:pPr defTabSz="495330">
              <a:spcBef>
                <a:spcPts val="528"/>
              </a:spcBef>
              <a:spcAft>
                <a:spcPct val="0"/>
              </a:spcAft>
            </a:pPr>
            <a:endParaRPr kumimoji="1" lang="ja-JP" altLang="en-US" sz="1800" dirty="0">
              <a:solidFill>
                <a:prstClr val="black"/>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97D47F3D-0B67-4F71-9A46-8C9DF06DDED5}"/>
              </a:ext>
            </a:extLst>
          </p:cNvPr>
          <p:cNvSpPr/>
          <p:nvPr/>
        </p:nvSpPr>
        <p:spPr>
          <a:xfrm>
            <a:off x="2318060" y="1575028"/>
            <a:ext cx="7360275" cy="2308324"/>
          </a:xfrm>
          <a:prstGeom prst="rect">
            <a:avLst/>
          </a:prstGeom>
        </p:spPr>
        <p:txBody>
          <a:bodyPr wrap="square">
            <a:spAutoFit/>
          </a:bodyPr>
          <a:lstStyle>
            <a:defPPr>
              <a:defRPr lang="en-US"/>
            </a:defPPr>
            <a:lvl1pPr marL="0" algn="l" defTabSz="495285" rtl="0" eaLnBrk="1" latinLnBrk="0" hangingPunct="1">
              <a:defRPr sz="1900" kern="1200">
                <a:solidFill>
                  <a:schemeClr val="tx1"/>
                </a:solidFill>
                <a:latin typeface="+mn-lt"/>
                <a:ea typeface="+mn-ea"/>
                <a:cs typeface="+mn-cs"/>
              </a:defRPr>
            </a:lvl1pPr>
            <a:lvl2pPr marL="495285" algn="l" defTabSz="495285" rtl="0" eaLnBrk="1" latinLnBrk="0" hangingPunct="1">
              <a:defRPr sz="1900" kern="1200">
                <a:solidFill>
                  <a:schemeClr val="tx1"/>
                </a:solidFill>
                <a:latin typeface="+mn-lt"/>
                <a:ea typeface="+mn-ea"/>
                <a:cs typeface="+mn-cs"/>
              </a:defRPr>
            </a:lvl2pPr>
            <a:lvl3pPr marL="990570" algn="l" defTabSz="495285" rtl="0" eaLnBrk="1" latinLnBrk="0" hangingPunct="1">
              <a:defRPr sz="1900" kern="1200">
                <a:solidFill>
                  <a:schemeClr val="tx1"/>
                </a:solidFill>
                <a:latin typeface="+mn-lt"/>
                <a:ea typeface="+mn-ea"/>
                <a:cs typeface="+mn-cs"/>
              </a:defRPr>
            </a:lvl3pPr>
            <a:lvl4pPr marL="1485854" algn="l" defTabSz="495285" rtl="0" eaLnBrk="1" latinLnBrk="0" hangingPunct="1">
              <a:defRPr sz="1900" kern="1200">
                <a:solidFill>
                  <a:schemeClr val="tx1"/>
                </a:solidFill>
                <a:latin typeface="+mn-lt"/>
                <a:ea typeface="+mn-ea"/>
                <a:cs typeface="+mn-cs"/>
              </a:defRPr>
            </a:lvl4pPr>
            <a:lvl5pPr marL="1981139" algn="l" defTabSz="495285" rtl="0" eaLnBrk="1" latinLnBrk="0" hangingPunct="1">
              <a:defRPr sz="1900" kern="1200">
                <a:solidFill>
                  <a:schemeClr val="tx1"/>
                </a:solidFill>
                <a:latin typeface="+mn-lt"/>
                <a:ea typeface="+mn-ea"/>
                <a:cs typeface="+mn-cs"/>
              </a:defRPr>
            </a:lvl5pPr>
            <a:lvl6pPr marL="2476424" algn="l" defTabSz="495285" rtl="0" eaLnBrk="1" latinLnBrk="0" hangingPunct="1">
              <a:defRPr sz="1900" kern="1200">
                <a:solidFill>
                  <a:schemeClr val="tx1"/>
                </a:solidFill>
                <a:latin typeface="+mn-lt"/>
                <a:ea typeface="+mn-ea"/>
                <a:cs typeface="+mn-cs"/>
              </a:defRPr>
            </a:lvl6pPr>
            <a:lvl7pPr marL="2971709" algn="l" defTabSz="495285" rtl="0" eaLnBrk="1" latinLnBrk="0" hangingPunct="1">
              <a:defRPr sz="1900" kern="1200">
                <a:solidFill>
                  <a:schemeClr val="tx1"/>
                </a:solidFill>
                <a:latin typeface="+mn-lt"/>
                <a:ea typeface="+mn-ea"/>
                <a:cs typeface="+mn-cs"/>
              </a:defRPr>
            </a:lvl7pPr>
            <a:lvl8pPr marL="3466993" algn="l" defTabSz="495285" rtl="0" eaLnBrk="1" latinLnBrk="0" hangingPunct="1">
              <a:defRPr sz="1900" kern="1200">
                <a:solidFill>
                  <a:schemeClr val="tx1"/>
                </a:solidFill>
                <a:latin typeface="+mn-lt"/>
                <a:ea typeface="+mn-ea"/>
                <a:cs typeface="+mn-cs"/>
              </a:defRPr>
            </a:lvl8pPr>
            <a:lvl9pPr marL="3962278" algn="l" defTabSz="495285" rtl="0" eaLnBrk="1" latinLnBrk="0" hangingPunct="1">
              <a:defRPr sz="1900" kern="1200">
                <a:solidFill>
                  <a:schemeClr val="tx1"/>
                </a:solidFill>
                <a:latin typeface="+mn-lt"/>
                <a:ea typeface="+mn-ea"/>
                <a:cs typeface="+mn-cs"/>
              </a:defRPr>
            </a:lvl9pPr>
          </a:lstStyle>
          <a:p>
            <a:r>
              <a:rPr lang="ja-JP" altLang="en-US" sz="1800" dirty="0">
                <a:latin typeface="Meiryo UI" panose="020B0604030504040204" pitchFamily="50" charset="-128"/>
                <a:ea typeface="Meiryo UI" panose="020B0604030504040204" pitchFamily="50" charset="-128"/>
              </a:rPr>
              <a:t>□噴火警戒レベルに対応する噴火災害（噴石、火砕流、融雪型火山泥　</a:t>
            </a:r>
            <a:endParaRPr lang="en-US" altLang="ja-JP" sz="1800" dirty="0">
              <a:latin typeface="Meiryo UI" panose="020B0604030504040204" pitchFamily="50" charset="-128"/>
              <a:ea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rPr>
              <a:t>　 流等）の危険範囲を確認します。</a:t>
            </a:r>
          </a:p>
          <a:p>
            <a:r>
              <a:rPr lang="ja-JP" altLang="en-US" sz="1800" dirty="0">
                <a:latin typeface="Meiryo UI" panose="020B0604030504040204" pitchFamily="50" charset="-128"/>
                <a:ea typeface="Meiryo UI" panose="020B0604030504040204" pitchFamily="50" charset="-128"/>
              </a:rPr>
              <a:t>□危険範囲の外にあって、安全に避難できる避難所の位置を確認します。</a:t>
            </a:r>
          </a:p>
          <a:p>
            <a:r>
              <a:rPr lang="ja-JP" altLang="en-US" sz="1800" dirty="0">
                <a:latin typeface="Meiryo UI" panose="020B0604030504040204" pitchFamily="50" charset="-128"/>
                <a:ea typeface="Meiryo UI" panose="020B0604030504040204" pitchFamily="50" charset="-128"/>
              </a:rPr>
              <a:t>□避難所までの移動経路の安全性を確認します。</a:t>
            </a:r>
          </a:p>
          <a:p>
            <a:r>
              <a:rPr lang="ja-JP" altLang="en-US" sz="1800" dirty="0">
                <a:latin typeface="Meiryo UI" panose="020B0604030504040204" pitchFamily="50" charset="-128"/>
                <a:ea typeface="Meiryo UI" panose="020B0604030504040204" pitchFamily="50" charset="-128"/>
              </a:rPr>
              <a:t>　（例）川や谷筋などから垂直方向に向かっているか、低地を通らないか　など</a:t>
            </a:r>
          </a:p>
          <a:p>
            <a:r>
              <a:rPr lang="ja-JP" altLang="en-US" sz="1800" dirty="0">
                <a:latin typeface="Meiryo UI" panose="020B0604030504040204" pitchFamily="50" charset="-128"/>
                <a:ea typeface="Meiryo UI" panose="020B0604030504040204" pitchFamily="50" charset="-128"/>
              </a:rPr>
              <a:t>□逃げ遅れた場合に退避できる、堅牢（鉄筋コンクリート造など）で２階以上　　</a:t>
            </a:r>
            <a:endParaRPr lang="en-US" altLang="ja-JP" sz="1800" dirty="0">
              <a:latin typeface="Meiryo UI" panose="020B0604030504040204" pitchFamily="50" charset="-128"/>
              <a:ea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rPr>
              <a:t>　 の建物の所在や管理者を確認します。（融雪型火山泥流の場合は２階　</a:t>
            </a:r>
            <a:endParaRPr lang="en-US" altLang="ja-JP" sz="1800" dirty="0">
              <a:latin typeface="Meiryo UI" panose="020B0604030504040204" pitchFamily="50" charset="-128"/>
              <a:ea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rPr>
              <a:t>　 以上に、それ以外は１階または地下に退避）</a:t>
            </a:r>
          </a:p>
        </p:txBody>
      </p:sp>
      <p:sp>
        <p:nvSpPr>
          <p:cNvPr id="12" name="テキスト ボックス 2">
            <a:extLst>
              <a:ext uri="{FF2B5EF4-FFF2-40B4-BE49-F238E27FC236}">
                <a16:creationId xmlns:a16="http://schemas.microsoft.com/office/drawing/2014/main" id="{E4B7F658-A8CD-498F-84A2-7C74B5CC5DDC}"/>
              </a:ext>
            </a:extLst>
          </p:cNvPr>
          <p:cNvSpPr txBox="1"/>
          <p:nvPr/>
        </p:nvSpPr>
        <p:spPr>
          <a:xfrm>
            <a:off x="2271072" y="4178886"/>
            <a:ext cx="7407263" cy="1349048"/>
          </a:xfrm>
          <a:prstGeom prst="rect">
            <a:avLst/>
          </a:prstGeom>
          <a:noFill/>
          <a:ln w="12700">
            <a:noFill/>
          </a:ln>
        </p:spPr>
        <p:txBody>
          <a:bodyPr wrap="square" lIns="54000" tIns="54000" rIns="54000" bIns="54000" rtlCol="0" anchor="t" anchorCtr="0">
            <a:noAutofit/>
          </a:bodyPr>
          <a:lstStyle>
            <a:defPPr>
              <a:defRPr lang="en-US"/>
            </a:defPPr>
            <a:lvl1pPr marL="0" algn="l" defTabSz="495285" rtl="0" eaLnBrk="1" latinLnBrk="0" hangingPunct="1">
              <a:defRPr sz="1900" kern="1200">
                <a:solidFill>
                  <a:schemeClr val="tx1"/>
                </a:solidFill>
                <a:latin typeface="+mn-lt"/>
                <a:ea typeface="+mn-ea"/>
                <a:cs typeface="+mn-cs"/>
              </a:defRPr>
            </a:lvl1pPr>
            <a:lvl2pPr marL="495285" algn="l" defTabSz="495285" rtl="0" eaLnBrk="1" latinLnBrk="0" hangingPunct="1">
              <a:defRPr sz="1900" kern="1200">
                <a:solidFill>
                  <a:schemeClr val="tx1"/>
                </a:solidFill>
                <a:latin typeface="+mn-lt"/>
                <a:ea typeface="+mn-ea"/>
                <a:cs typeface="+mn-cs"/>
              </a:defRPr>
            </a:lvl2pPr>
            <a:lvl3pPr marL="990570" algn="l" defTabSz="495285" rtl="0" eaLnBrk="1" latinLnBrk="0" hangingPunct="1">
              <a:defRPr sz="1900" kern="1200">
                <a:solidFill>
                  <a:schemeClr val="tx1"/>
                </a:solidFill>
                <a:latin typeface="+mn-lt"/>
                <a:ea typeface="+mn-ea"/>
                <a:cs typeface="+mn-cs"/>
              </a:defRPr>
            </a:lvl3pPr>
            <a:lvl4pPr marL="1485854" algn="l" defTabSz="495285" rtl="0" eaLnBrk="1" latinLnBrk="0" hangingPunct="1">
              <a:defRPr sz="1900" kern="1200">
                <a:solidFill>
                  <a:schemeClr val="tx1"/>
                </a:solidFill>
                <a:latin typeface="+mn-lt"/>
                <a:ea typeface="+mn-ea"/>
                <a:cs typeface="+mn-cs"/>
              </a:defRPr>
            </a:lvl4pPr>
            <a:lvl5pPr marL="1981139" algn="l" defTabSz="495285" rtl="0" eaLnBrk="1" latinLnBrk="0" hangingPunct="1">
              <a:defRPr sz="1900" kern="1200">
                <a:solidFill>
                  <a:schemeClr val="tx1"/>
                </a:solidFill>
                <a:latin typeface="+mn-lt"/>
                <a:ea typeface="+mn-ea"/>
                <a:cs typeface="+mn-cs"/>
              </a:defRPr>
            </a:lvl5pPr>
            <a:lvl6pPr marL="2476424" algn="l" defTabSz="495285" rtl="0" eaLnBrk="1" latinLnBrk="0" hangingPunct="1">
              <a:defRPr sz="1900" kern="1200">
                <a:solidFill>
                  <a:schemeClr val="tx1"/>
                </a:solidFill>
                <a:latin typeface="+mn-lt"/>
                <a:ea typeface="+mn-ea"/>
                <a:cs typeface="+mn-cs"/>
              </a:defRPr>
            </a:lvl6pPr>
            <a:lvl7pPr marL="2971709" algn="l" defTabSz="495285" rtl="0" eaLnBrk="1" latinLnBrk="0" hangingPunct="1">
              <a:defRPr sz="1900" kern="1200">
                <a:solidFill>
                  <a:schemeClr val="tx1"/>
                </a:solidFill>
                <a:latin typeface="+mn-lt"/>
                <a:ea typeface="+mn-ea"/>
                <a:cs typeface="+mn-cs"/>
              </a:defRPr>
            </a:lvl7pPr>
            <a:lvl8pPr marL="3466993" algn="l" defTabSz="495285" rtl="0" eaLnBrk="1" latinLnBrk="0" hangingPunct="1">
              <a:defRPr sz="1900" kern="1200">
                <a:solidFill>
                  <a:schemeClr val="tx1"/>
                </a:solidFill>
                <a:latin typeface="+mn-lt"/>
                <a:ea typeface="+mn-ea"/>
                <a:cs typeface="+mn-cs"/>
              </a:defRPr>
            </a:lvl8pPr>
            <a:lvl9pPr marL="3962278" algn="l" defTabSz="495285" rtl="0" eaLnBrk="1" latinLnBrk="0" hangingPunct="1">
              <a:defRPr sz="1900" kern="1200">
                <a:solidFill>
                  <a:schemeClr val="tx1"/>
                </a:solidFill>
                <a:latin typeface="+mn-lt"/>
                <a:ea typeface="+mn-ea"/>
                <a:cs typeface="+mn-cs"/>
              </a:defRPr>
            </a:lvl9pPr>
          </a:lstStyle>
          <a:p>
            <a:pPr defTabSz="495330">
              <a:spcBef>
                <a:spcPts val="528"/>
              </a:spcBef>
              <a:spcAft>
                <a:spcPct val="0"/>
              </a:spcAft>
            </a:pPr>
            <a:r>
              <a:rPr lang="ja-JP" altLang="en-US"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原子力災害対策重点区域（</a:t>
            </a:r>
            <a:r>
              <a:rPr kumimoji="1" lang="en-US" altLang="ja-JP" sz="1800" dirty="0">
                <a:latin typeface="Meiryo UI" panose="020B0604030504040204" pitchFamily="50" charset="-128"/>
                <a:ea typeface="Meiryo UI" panose="020B0604030504040204" pitchFamily="50" charset="-128"/>
              </a:rPr>
              <a:t>PAZ</a:t>
            </a:r>
            <a:r>
              <a:rPr kumimoji="1" lang="ja-JP" altLang="en-US" sz="1800" dirty="0">
                <a:latin typeface="Meiryo UI" panose="020B0604030504040204" pitchFamily="50" charset="-128"/>
                <a:ea typeface="Meiryo UI" panose="020B0604030504040204" pitchFamily="50" charset="-128"/>
              </a:rPr>
              <a:t>又は</a:t>
            </a:r>
            <a:r>
              <a:rPr kumimoji="1" lang="en-US" altLang="ja-JP" sz="1800" dirty="0">
                <a:latin typeface="Meiryo UI" panose="020B0604030504040204" pitchFamily="50" charset="-128"/>
                <a:ea typeface="Meiryo UI" panose="020B0604030504040204" pitchFamily="50" charset="-128"/>
              </a:rPr>
              <a:t>UPZ</a:t>
            </a:r>
            <a:r>
              <a:rPr kumimoji="1" lang="ja-JP" altLang="en-US" sz="1800" dirty="0">
                <a:latin typeface="Meiryo UI" panose="020B0604030504040204" pitchFamily="50" charset="-128"/>
                <a:ea typeface="Meiryo UI" panose="020B0604030504040204" pitchFamily="50" charset="-128"/>
              </a:rPr>
              <a:t>）の区分を確認します。</a:t>
            </a:r>
          </a:p>
          <a:p>
            <a:pPr defTabSz="495330">
              <a:spcBef>
                <a:spcPts val="528"/>
              </a:spcBef>
              <a:spcAft>
                <a:spcPct val="0"/>
              </a:spcAft>
            </a:pPr>
            <a:r>
              <a:rPr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PAZ</a:t>
            </a:r>
            <a:r>
              <a:rPr kumimoji="1" lang="ja-JP" altLang="en-US" sz="1800" dirty="0">
                <a:latin typeface="Meiryo UI" panose="020B0604030504040204" pitchFamily="50" charset="-128"/>
                <a:ea typeface="Meiryo UI" panose="020B0604030504040204" pitchFamily="50" charset="-128"/>
              </a:rPr>
              <a:t>又は</a:t>
            </a:r>
            <a:r>
              <a:rPr kumimoji="1" lang="en-US" altLang="ja-JP" sz="1800" dirty="0">
                <a:latin typeface="Meiryo UI" panose="020B0604030504040204" pitchFamily="50" charset="-128"/>
                <a:ea typeface="Meiryo UI" panose="020B0604030504040204" pitchFamily="50" charset="-128"/>
              </a:rPr>
              <a:t>UPZ</a:t>
            </a:r>
            <a:r>
              <a:rPr kumimoji="1" lang="ja-JP" altLang="en-US" sz="1800" dirty="0">
                <a:latin typeface="Meiryo UI" panose="020B0604030504040204" pitchFamily="50" charset="-128"/>
                <a:ea typeface="Meiryo UI" panose="020B0604030504040204" pitchFamily="50" charset="-128"/>
              </a:rPr>
              <a:t>における避難や一時移転、屋内退避の実施時期を確認します。</a:t>
            </a:r>
          </a:p>
          <a:p>
            <a:pPr defTabSz="495330">
              <a:spcBef>
                <a:spcPts val="528"/>
              </a:spcBef>
              <a:spcAft>
                <a:spcPct val="0"/>
              </a:spcAft>
            </a:pPr>
            <a:r>
              <a:rPr lang="ja-JP" altLang="en-US"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避難先市町村を確認します。（県や市町村の広域避難計画で予め設定して </a:t>
            </a:r>
            <a:endParaRPr kumimoji="1" lang="en-US" altLang="ja-JP" sz="1800" dirty="0">
              <a:latin typeface="Meiryo UI" panose="020B0604030504040204" pitchFamily="50" charset="-128"/>
              <a:ea typeface="Meiryo UI" panose="020B0604030504040204" pitchFamily="50" charset="-128"/>
            </a:endParaRPr>
          </a:p>
          <a:p>
            <a:pPr defTabSz="495330">
              <a:spcBef>
                <a:spcPts val="528"/>
              </a:spcBef>
              <a:spcAft>
                <a:spcPct val="0"/>
              </a:spcAft>
            </a:pPr>
            <a:r>
              <a:rPr kumimoji="1" lang="en-US" altLang="ja-JP" sz="1800" dirty="0">
                <a:latin typeface="Meiryo UI" panose="020B0604030504040204" pitchFamily="50" charset="-128"/>
                <a:ea typeface="Meiryo UI" panose="020B0604030504040204" pitchFamily="50" charset="-128"/>
              </a:rPr>
              <a:t>   </a:t>
            </a:r>
            <a:r>
              <a:rPr kumimoji="1" lang="ja-JP" altLang="en-US" sz="1800" dirty="0">
                <a:latin typeface="Meiryo UI" panose="020B0604030504040204" pitchFamily="50" charset="-128"/>
                <a:ea typeface="Meiryo UI" panose="020B0604030504040204" pitchFamily="50" charset="-128"/>
              </a:rPr>
              <a:t>います）</a:t>
            </a:r>
          </a:p>
        </p:txBody>
      </p:sp>
      <p:pic>
        <p:nvPicPr>
          <p:cNvPr id="1026" name="Picture 2">
            <a:extLst>
              <a:ext uri="{FF2B5EF4-FFF2-40B4-BE49-F238E27FC236}">
                <a16:creationId xmlns:a16="http://schemas.microsoft.com/office/drawing/2014/main" id="{3797B7D3-7D03-46DB-BCE5-0F2B7C16C2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840" y="1921417"/>
            <a:ext cx="1121984" cy="9654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原子力発電所のイラスト">
            <a:extLst>
              <a:ext uri="{FF2B5EF4-FFF2-40B4-BE49-F238E27FC236}">
                <a16:creationId xmlns:a16="http://schemas.microsoft.com/office/drawing/2014/main" id="{CE460D52-72FF-42D9-821F-078E017135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743" y="4501148"/>
            <a:ext cx="1485703" cy="1026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652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１．ハザードを知る</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□ワークシート①を用いて、地区ごとに想定されるハザードを整理します。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9" name="テキスト ボックス 18">
            <a:extLst>
              <a:ext uri="{FF2B5EF4-FFF2-40B4-BE49-F238E27FC236}">
                <a16:creationId xmlns:a16="http://schemas.microsoft.com/office/drawing/2014/main" id="{A8D659AF-9C7F-4671-9FA2-D6F9FAF77EBC}"/>
              </a:ext>
            </a:extLst>
          </p:cNvPr>
          <p:cNvSpPr txBox="1"/>
          <p:nvPr/>
        </p:nvSpPr>
        <p:spPr>
          <a:xfrm>
            <a:off x="846078" y="1905541"/>
            <a:ext cx="8095646" cy="4770537"/>
          </a:xfrm>
          <a:prstGeom prst="rect">
            <a:avLst/>
          </a:prstGeom>
          <a:noFill/>
          <a:ln w="12700">
            <a:noFill/>
          </a:ln>
        </p:spPr>
        <p:txBody>
          <a:bodyPr wrap="square">
            <a:spAutoFit/>
          </a:bodyPr>
          <a:lstStyle/>
          <a:p>
            <a:r>
              <a:rPr lang="ja-JP" altLang="en-US" dirty="0">
                <a:latin typeface="Meiryo UI" panose="020B0604030504040204" pitchFamily="50" charset="-128"/>
                <a:ea typeface="Meiryo UI" panose="020B0604030504040204" pitchFamily="50" charset="-128"/>
              </a:rPr>
              <a:t>【目的】地域ごとに想定される被災の情報を整理します。	</a:t>
            </a:r>
            <a:endParaRPr lang="en-US" altLang="ja-JP" dirty="0">
              <a:latin typeface="Meiryo UI" panose="020B0604030504040204" pitchFamily="50" charset="-128"/>
              <a:ea typeface="Meiryo UI" panose="020B0604030504040204" pitchFamily="50" charset="-128"/>
            </a:endParaRPr>
          </a:p>
          <a:p>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①横軸に想定される災害を列挙します。	</a:t>
            </a:r>
          </a:p>
          <a:p>
            <a:r>
              <a:rPr lang="ja-JP" altLang="en-US" dirty="0">
                <a:latin typeface="Meiryo UI" panose="020B0604030504040204" pitchFamily="50" charset="-128"/>
                <a:ea typeface="Meiryo UI" panose="020B0604030504040204" pitchFamily="50" charset="-128"/>
              </a:rPr>
              <a:t>　②縦軸に市内の地区名を記載します。（できれば市内全域）	</a:t>
            </a:r>
          </a:p>
          <a:p>
            <a:r>
              <a:rPr lang="ja-JP" altLang="en-US" dirty="0">
                <a:latin typeface="Meiryo UI" panose="020B0604030504040204" pitchFamily="50" charset="-128"/>
                <a:ea typeface="Meiryo UI" panose="020B0604030504040204" pitchFamily="50" charset="-128"/>
              </a:rPr>
              <a:t>　③被災の想定があれば、「○」印を入れます。	</a:t>
            </a:r>
          </a:p>
          <a:p>
            <a:r>
              <a:rPr lang="ja-JP" altLang="en-US" dirty="0">
                <a:latin typeface="Meiryo UI" panose="020B0604030504040204" pitchFamily="50" charset="-128"/>
                <a:ea typeface="Meiryo UI" panose="020B0604030504040204" pitchFamily="50" charset="-128"/>
              </a:rPr>
              <a:t>　➃地区ごとに「○」印の数を数えます。	</a:t>
            </a:r>
          </a:p>
          <a:p>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【補足】</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地区名：市町村の状況により適切な区分は異なります。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（例）小学校区、旧村単位など</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地震：震度７の想定、または、液状化の可能性がある場合に○印</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津波・洪水：浸水想定エリアがある場合に○印（浸水深は問わない）</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土砂災害：土砂災害特別警戒区域または警戒区域がある場合に○印</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p>
        </p:txBody>
      </p:sp>
      <p:sp>
        <p:nvSpPr>
          <p:cNvPr id="4" name="正方形/長方形 3">
            <a:extLst>
              <a:ext uri="{FF2B5EF4-FFF2-40B4-BE49-F238E27FC236}">
                <a16:creationId xmlns:a16="http://schemas.microsoft.com/office/drawing/2014/main" id="{29F31506-4272-42B4-8723-1965069EBA21}"/>
              </a:ext>
            </a:extLst>
          </p:cNvPr>
          <p:cNvSpPr/>
          <p:nvPr/>
        </p:nvSpPr>
        <p:spPr>
          <a:xfrm>
            <a:off x="4912823" y="3108959"/>
            <a:ext cx="2136371" cy="303415"/>
          </a:xfrm>
          <a:prstGeom prst="rect">
            <a:avLst/>
          </a:prstGeom>
          <a:noFill/>
          <a:ln w="28575" cap="flat" cmpd="sng" algn="ctr">
            <a:solidFill>
              <a:schemeClr val="accent6">
                <a:lumMod val="40000"/>
                <a:lumOff val="60000"/>
              </a:schemeClr>
            </a:solidFill>
            <a:prstDash val="sysDash"/>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5" name="吹き出し: 四角形 4">
            <a:extLst>
              <a:ext uri="{FF2B5EF4-FFF2-40B4-BE49-F238E27FC236}">
                <a16:creationId xmlns:a16="http://schemas.microsoft.com/office/drawing/2014/main" id="{AB8A846C-F283-4E9E-9B2E-2E0BE9CBC777}"/>
              </a:ext>
            </a:extLst>
          </p:cNvPr>
          <p:cNvSpPr/>
          <p:nvPr/>
        </p:nvSpPr>
        <p:spPr>
          <a:xfrm>
            <a:off x="7556269" y="2879373"/>
            <a:ext cx="1385455" cy="454031"/>
          </a:xfrm>
          <a:prstGeom prst="wedgeRectCallout">
            <a:avLst>
              <a:gd name="adj1" fmla="val -78070"/>
              <a:gd name="adj2" fmla="val 20917"/>
            </a:avLst>
          </a:prstGeom>
          <a:solidFill>
            <a:schemeClr val="bg1">
              <a:lumMod val="95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できる範囲で</a:t>
            </a:r>
            <a:endParaRPr kumimoji="1" lang="en-US" altLang="ja-JP" sz="1800" dirty="0">
              <a:solidFill>
                <a:srgbClr val="0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06521E-91C5-414B-B89F-DC23822CB998}"/>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463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7F23221A-0C82-41FB-9D09-2C165DA5F43B}"/>
              </a:ext>
            </a:extLst>
          </p:cNvPr>
          <p:cNvSpPr>
            <a:spLocks noGrp="1"/>
          </p:cNvSpPr>
          <p:nvPr>
            <p:ph type="title"/>
          </p:nvPr>
        </p:nvSpPr>
        <p:spPr>
          <a:xfrm>
            <a:off x="414338" y="260350"/>
            <a:ext cx="9075737" cy="468313"/>
          </a:xfrm>
        </p:spPr>
        <p:txBody>
          <a:bodyPr/>
          <a:lstStyle/>
          <a:p>
            <a:r>
              <a:rPr kumimoji="1" lang="ja-JP" altLang="en-US" dirty="0">
                <a:latin typeface="Meiryo UI" panose="020B0604030504040204" pitchFamily="50" charset="-128"/>
                <a:ea typeface="Meiryo UI" panose="020B0604030504040204" pitchFamily="50" charset="-128"/>
              </a:rPr>
              <a:t>１．ハザードを知る</a:t>
            </a:r>
          </a:p>
        </p:txBody>
      </p:sp>
      <p:sp>
        <p:nvSpPr>
          <p:cNvPr id="7" name="テキスト ボックス 6">
            <a:extLst>
              <a:ext uri="{FF2B5EF4-FFF2-40B4-BE49-F238E27FC236}">
                <a16:creationId xmlns:a16="http://schemas.microsoft.com/office/drawing/2014/main" id="{783E8C64-1E8C-4690-88EC-63E45DCC56BA}"/>
              </a:ext>
            </a:extLst>
          </p:cNvPr>
          <p:cNvSpPr txBox="1"/>
          <p:nvPr/>
        </p:nvSpPr>
        <p:spPr>
          <a:xfrm>
            <a:off x="7723373"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C45210E0-FAA1-4C4B-83FE-2F8211EE16AD}"/>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2"/>
          <a:stretch>
            <a:fillRect/>
          </a:stretch>
        </p:blipFill>
        <p:spPr>
          <a:xfrm>
            <a:off x="414338" y="1216568"/>
            <a:ext cx="7129153" cy="5067163"/>
          </a:xfrm>
          <a:prstGeom prst="rect">
            <a:avLst/>
          </a:prstGeom>
        </p:spPr>
      </p:pic>
    </p:spTree>
    <p:extLst>
      <p:ext uri="{BB962C8B-B14F-4D97-AF65-F5344CB8AC3E}">
        <p14:creationId xmlns:p14="http://schemas.microsoft.com/office/powerpoint/2010/main" val="3022369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２．作成優先エリアを選ぶ</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□ワークシート①を用いて、作成優先対象エリアを選びます。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9" name="テキスト ボックス 18">
            <a:extLst>
              <a:ext uri="{FF2B5EF4-FFF2-40B4-BE49-F238E27FC236}">
                <a16:creationId xmlns:a16="http://schemas.microsoft.com/office/drawing/2014/main" id="{A8D659AF-9C7F-4671-9FA2-D6F9FAF77EBC}"/>
              </a:ext>
            </a:extLst>
          </p:cNvPr>
          <p:cNvSpPr txBox="1"/>
          <p:nvPr/>
        </p:nvSpPr>
        <p:spPr>
          <a:xfrm>
            <a:off x="630039" y="1673599"/>
            <a:ext cx="8643522" cy="4632037"/>
          </a:xfrm>
          <a:prstGeom prst="rect">
            <a:avLst/>
          </a:prstGeom>
          <a:noFill/>
          <a:ln w="12700">
            <a:noFill/>
          </a:ln>
        </p:spPr>
        <p:txBody>
          <a:bodyPr wrap="square">
            <a:spAutoFit/>
          </a:bodyPr>
          <a:lstStyle/>
          <a:p>
            <a:r>
              <a:rPr lang="ja-JP" altLang="en-US" dirty="0">
                <a:latin typeface="Meiryo UI" panose="020B0604030504040204" pitchFamily="50" charset="-128"/>
                <a:ea typeface="Meiryo UI" panose="020B0604030504040204" pitchFamily="50" charset="-128"/>
              </a:rPr>
              <a:t>【目的】Ｒ</a:t>
            </a:r>
            <a:r>
              <a:rPr lang="en-US" altLang="ja-JP" dirty="0">
                <a:latin typeface="Meiryo UI" panose="020B0604030504040204" pitchFamily="50" charset="-128"/>
                <a:ea typeface="Meiryo UI" panose="020B0604030504040204" pitchFamily="50" charset="-128"/>
              </a:rPr>
              <a:t>7</a:t>
            </a:r>
            <a:r>
              <a:rPr lang="ja-JP" altLang="en-US" dirty="0">
                <a:latin typeface="Meiryo UI" panose="020B0604030504040204" pitchFamily="50" charset="-128"/>
                <a:ea typeface="Meiryo UI" panose="020B0604030504040204" pitchFamily="50" charset="-128"/>
              </a:rPr>
              <a:t>年度までに優先して個別避難計画を作成する対象エリアを選びます。</a:t>
            </a:r>
            <a:endParaRPr lang="en-US" altLang="ja-JP" dirty="0">
              <a:latin typeface="Meiryo UI" panose="020B0604030504040204" pitchFamily="50" charset="-128"/>
              <a:ea typeface="Meiryo UI" panose="020B0604030504040204" pitchFamily="50" charset="-128"/>
            </a:endParaRPr>
          </a:p>
          <a:p>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①想定されているハザードの数を地区ごとに集計します。（ワークシートでは自動集計）</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p>
          <a:p>
            <a:r>
              <a:rPr lang="ja-JP" altLang="en-US" dirty="0">
                <a:latin typeface="Meiryo UI" panose="020B0604030504040204" pitchFamily="50" charset="-128"/>
                <a:ea typeface="Meiryo UI" panose="020B0604030504040204" pitchFamily="50" charset="-128"/>
              </a:rPr>
              <a:t>　②Ｒ</a:t>
            </a:r>
            <a:r>
              <a:rPr lang="en-US" altLang="ja-JP" dirty="0">
                <a:latin typeface="Meiryo UI" panose="020B0604030504040204" pitchFamily="50" charset="-128"/>
                <a:ea typeface="Meiryo UI" panose="020B0604030504040204" pitchFamily="50" charset="-128"/>
              </a:rPr>
              <a:t>7</a:t>
            </a:r>
            <a:r>
              <a:rPr lang="ja-JP" altLang="en-US" dirty="0">
                <a:latin typeface="Meiryo UI" panose="020B0604030504040204" pitchFamily="50" charset="-128"/>
                <a:ea typeface="Meiryo UI" panose="020B0604030504040204" pitchFamily="50" charset="-128"/>
              </a:rPr>
              <a:t>年度までに優先して個別避難計画を作成する対象エリアを選びます。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優先して作成する地域を「優先」と表示し、作成年度を記入します。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個別避難計画を作成する年度に「○」印を入れます。	</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可能であれば、「避難の声かけ訓練」に取り組む地域に 「★」印を入れます。</a:t>
            </a:r>
            <a:endParaRPr lang="en-US" altLang="zh-TW"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③複数のハザードがある、隣接市町村との協議が必要など、取組開始までに</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調整事項が多いエリアの対応については、協議・調整事項のメモを記載します。</a:t>
            </a:r>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pPr>
              <a:spcBef>
                <a:spcPts val="1200"/>
              </a:spcBef>
            </a:pPr>
            <a:r>
              <a:rPr lang="ja-JP" altLang="en-US" dirty="0">
                <a:latin typeface="Meiryo UI" panose="020B0604030504040204" pitchFamily="50" charset="-128"/>
                <a:ea typeface="Meiryo UI" panose="020B0604030504040204" pitchFamily="50" charset="-128"/>
              </a:rPr>
              <a:t>【補足】　国のガイドラインでは優先的に作成する対象者について、Ｒ７年度中の完成を</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目指しています。</a:t>
            </a:r>
          </a:p>
        </p:txBody>
      </p:sp>
      <p:sp>
        <p:nvSpPr>
          <p:cNvPr id="8" name="テキスト ボックス 7">
            <a:extLst>
              <a:ext uri="{FF2B5EF4-FFF2-40B4-BE49-F238E27FC236}">
                <a16:creationId xmlns:a16="http://schemas.microsoft.com/office/drawing/2014/main" id="{7BBA2BD0-25DD-45E8-8DA5-65A5573AC678}"/>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4166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２．作成優先エリアを選ぶ</a:t>
            </a:r>
          </a:p>
        </p:txBody>
      </p:sp>
      <p:sp>
        <p:nvSpPr>
          <p:cNvPr id="5" name="テキスト ボックス 4">
            <a:extLst>
              <a:ext uri="{FF2B5EF4-FFF2-40B4-BE49-F238E27FC236}">
                <a16:creationId xmlns:a16="http://schemas.microsoft.com/office/drawing/2014/main" id="{54C2D145-E952-473D-9C80-1CDD7C8E3AEB}"/>
              </a:ext>
            </a:extLst>
          </p:cNvPr>
          <p:cNvSpPr txBox="1"/>
          <p:nvPr/>
        </p:nvSpPr>
        <p:spPr>
          <a:xfrm>
            <a:off x="7502150"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C50E1B64-123D-49DF-A46C-3E9054D0EC20}"/>
              </a:ext>
            </a:extLst>
          </p:cNvPr>
          <p:cNvSpPr txBox="1"/>
          <p:nvPr/>
        </p:nvSpPr>
        <p:spPr>
          <a:xfrm>
            <a:off x="7148944" y="210418"/>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160D952F-9D50-48D8-9B42-3A37D94B27D0}"/>
              </a:ext>
            </a:extLst>
          </p:cNvPr>
          <p:cNvPicPr>
            <a:picLocks noChangeAspect="1"/>
          </p:cNvPicPr>
          <p:nvPr/>
        </p:nvPicPr>
        <p:blipFill>
          <a:blip r:embed="rId2"/>
          <a:stretch>
            <a:fillRect/>
          </a:stretch>
        </p:blipFill>
        <p:spPr>
          <a:xfrm>
            <a:off x="414000" y="1649033"/>
            <a:ext cx="9175499" cy="4531959"/>
          </a:xfrm>
          <a:prstGeom prst="rect">
            <a:avLst/>
          </a:prstGeom>
        </p:spPr>
      </p:pic>
    </p:spTree>
    <p:extLst>
      <p:ext uri="{BB962C8B-B14F-4D97-AF65-F5344CB8AC3E}">
        <p14:creationId xmlns:p14="http://schemas.microsoft.com/office/powerpoint/2010/main" val="4058569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１．本ツールについて</a:t>
            </a:r>
          </a:p>
        </p:txBody>
      </p:sp>
      <p:sp>
        <p:nvSpPr>
          <p:cNvPr id="5" name="テキスト プレースホルダー 4"/>
          <p:cNvSpPr>
            <a:spLocks noGrp="1"/>
          </p:cNvSpPr>
          <p:nvPr>
            <p:ph type="body" sz="quarter" idx="10"/>
          </p:nvPr>
        </p:nvSpPr>
        <p:spPr>
          <a:xfrm>
            <a:off x="340822" y="1028700"/>
            <a:ext cx="9565178" cy="5920852"/>
          </a:xfrm>
        </p:spPr>
        <p:txBody>
          <a:bodyPr/>
          <a:lstStyle/>
          <a:p>
            <a:r>
              <a:rPr lang="ja-JP" altLang="en-US" b="0" dirty="0">
                <a:latin typeface="Meiryo UI" panose="020B0604030504040204" pitchFamily="50" charset="-128"/>
                <a:ea typeface="Meiryo UI" panose="020B0604030504040204" pitchFamily="50" charset="-128"/>
              </a:rPr>
              <a:t>・本ツールは、災害対策基本法の改正により、</a:t>
            </a:r>
            <a:r>
              <a:rPr kumimoji="1" lang="ja-JP" altLang="en-US" b="0" dirty="0">
                <a:latin typeface="Meiryo UI" panose="020B0604030504040204" pitchFamily="50" charset="-128"/>
                <a:ea typeface="Meiryo UI" panose="020B0604030504040204" pitchFamily="50" charset="-128"/>
              </a:rPr>
              <a:t>個別避難計画の作成が市町村の努力義務と</a:t>
            </a:r>
            <a:endParaRPr kumimoji="1" lang="en-US" altLang="ja-JP" b="0" dirty="0">
              <a:latin typeface="Meiryo UI" panose="020B0604030504040204" pitchFamily="50" charset="-128"/>
              <a:ea typeface="Meiryo UI" panose="020B0604030504040204" pitchFamily="50" charset="-128"/>
            </a:endParaRPr>
          </a:p>
          <a:p>
            <a:r>
              <a:rPr lang="en-US" altLang="ja-JP" b="0" dirty="0">
                <a:latin typeface="Meiryo UI" panose="020B0604030504040204" pitchFamily="50" charset="-128"/>
                <a:ea typeface="Meiryo UI" panose="020B0604030504040204" pitchFamily="50" charset="-128"/>
              </a:rPr>
              <a:t> </a:t>
            </a:r>
            <a:r>
              <a:rPr kumimoji="1" lang="ja-JP" altLang="en-US" b="0" dirty="0">
                <a:latin typeface="Meiryo UI" panose="020B0604030504040204" pitchFamily="50" charset="-128"/>
                <a:ea typeface="Meiryo UI" panose="020B0604030504040204" pitchFamily="50" charset="-128"/>
              </a:rPr>
              <a:t>なったことから、未作成市町村の取組を促進することを目的として、福島県と三菱ＵＦＪリ</a:t>
            </a:r>
            <a:endParaRPr kumimoji="1" lang="en-US" altLang="ja-JP" b="0" dirty="0">
              <a:latin typeface="Meiryo UI" panose="020B0604030504040204" pitchFamily="50" charset="-128"/>
              <a:ea typeface="Meiryo UI" panose="020B0604030504040204" pitchFamily="50" charset="-128"/>
            </a:endParaRPr>
          </a:p>
          <a:p>
            <a:r>
              <a:rPr kumimoji="1" lang="ja-JP" altLang="en-US" b="0" dirty="0">
                <a:latin typeface="Meiryo UI" panose="020B0604030504040204" pitchFamily="50" charset="-128"/>
                <a:ea typeface="Meiryo UI" panose="020B0604030504040204" pitchFamily="50" charset="-128"/>
              </a:rPr>
              <a:t> サーチ</a:t>
            </a:r>
            <a:r>
              <a:rPr kumimoji="1" lang="en-US" altLang="ja-JP" b="0" dirty="0">
                <a:latin typeface="Meiryo UI" panose="020B0604030504040204" pitchFamily="50" charset="-128"/>
                <a:ea typeface="Meiryo UI" panose="020B0604030504040204" pitchFamily="50" charset="-128"/>
              </a:rPr>
              <a:t>&amp;</a:t>
            </a:r>
            <a:r>
              <a:rPr kumimoji="1" lang="ja-JP" altLang="en-US" b="0" dirty="0">
                <a:latin typeface="Meiryo UI" panose="020B0604030504040204" pitchFamily="50" charset="-128"/>
                <a:ea typeface="Meiryo UI" panose="020B0604030504040204" pitchFamily="50" charset="-128"/>
              </a:rPr>
              <a:t>コンサルティング株式会社</a:t>
            </a:r>
            <a:r>
              <a:rPr kumimoji="1" lang="ja-JP" altLang="en-US" sz="1600" b="0" dirty="0">
                <a:latin typeface="Meiryo UI" panose="020B0604030504040204" pitchFamily="50" charset="-128"/>
                <a:ea typeface="Meiryo UI" panose="020B0604030504040204" pitchFamily="50" charset="-128"/>
              </a:rPr>
              <a:t>（ＭＵＲＣ）</a:t>
            </a:r>
            <a:r>
              <a:rPr kumimoji="1" lang="ja-JP" altLang="en-US" b="0" dirty="0">
                <a:latin typeface="Meiryo UI" panose="020B0604030504040204" pitchFamily="50" charset="-128"/>
                <a:ea typeface="Meiryo UI" panose="020B0604030504040204" pitchFamily="50" charset="-128"/>
              </a:rPr>
              <a:t>との共同研究により令和</a:t>
            </a:r>
            <a:r>
              <a:rPr kumimoji="1" lang="en-US" altLang="ja-JP" b="0" dirty="0">
                <a:latin typeface="Meiryo UI" panose="020B0604030504040204" pitchFamily="50" charset="-128"/>
                <a:ea typeface="Meiryo UI" panose="020B0604030504040204" pitchFamily="50" charset="-128"/>
              </a:rPr>
              <a:t>4</a:t>
            </a:r>
            <a:r>
              <a:rPr kumimoji="1" lang="ja-JP" altLang="en-US" b="0" dirty="0">
                <a:latin typeface="Meiryo UI" panose="020B0604030504040204" pitchFamily="50" charset="-128"/>
                <a:ea typeface="Meiryo UI" panose="020B0604030504040204" pitchFamily="50" charset="-128"/>
              </a:rPr>
              <a:t>年度に作成しました。</a:t>
            </a:r>
            <a:endParaRPr kumimoji="1" lang="en-US" altLang="ja-JP" b="0" dirty="0">
              <a:latin typeface="Meiryo UI" panose="020B0604030504040204" pitchFamily="50" charset="-128"/>
              <a:ea typeface="Meiryo UI" panose="020B0604030504040204" pitchFamily="50" charset="-128"/>
            </a:endParaRPr>
          </a:p>
          <a:p>
            <a:pPr>
              <a:spcBef>
                <a:spcPts val="1200"/>
              </a:spcBef>
            </a:pPr>
            <a:r>
              <a:rPr lang="ja-JP" altLang="en-US" b="0" dirty="0">
                <a:latin typeface="Meiryo UI" panose="020B0604030504040204" pitchFamily="50" charset="-128"/>
                <a:ea typeface="Meiryo UI" panose="020B0604030504040204" pitchFamily="50" charset="-128"/>
              </a:rPr>
              <a:t>・本ツールは、次の４つの資料で構成しています。</a:t>
            </a:r>
            <a:endParaRPr lang="en-US" altLang="ja-JP" b="0" dirty="0">
              <a:latin typeface="Meiryo UI" panose="020B0604030504040204" pitchFamily="50" charset="-128"/>
              <a:ea typeface="Meiryo UI" panose="020B0604030504040204" pitchFamily="50" charset="-128"/>
            </a:endParaRPr>
          </a:p>
          <a:p>
            <a:r>
              <a:rPr lang="ja-JP" altLang="en-US" sz="1800" b="0" dirty="0">
                <a:latin typeface="Meiryo UI" panose="020B0604030504040204" pitchFamily="50" charset="-128"/>
                <a:ea typeface="Meiryo UI" panose="020B0604030504040204" pitchFamily="50" charset="-128"/>
              </a:rPr>
              <a:t>　　説明資料（</a:t>
            </a:r>
            <a:r>
              <a:rPr lang="en-US" altLang="ja-JP" sz="1800" b="0" dirty="0">
                <a:latin typeface="Meiryo UI" panose="020B0604030504040204" pitchFamily="50" charset="-128"/>
                <a:ea typeface="Meiryo UI" panose="020B0604030504040204" pitchFamily="50" charset="-128"/>
              </a:rPr>
              <a:t>PPT</a:t>
            </a:r>
            <a:r>
              <a:rPr lang="ja-JP" altLang="en-US" sz="1800" b="0" dirty="0">
                <a:latin typeface="Meiryo UI" panose="020B0604030504040204" pitchFamily="50" charset="-128"/>
                <a:ea typeface="Meiryo UI" panose="020B0604030504040204" pitchFamily="50" charset="-128"/>
              </a:rPr>
              <a:t>）</a:t>
            </a:r>
            <a:endParaRPr lang="en-US" altLang="ja-JP" sz="1800" b="0" dirty="0">
              <a:latin typeface="Meiryo UI" panose="020B0604030504040204" pitchFamily="50" charset="-128"/>
              <a:ea typeface="Meiryo UI" panose="020B0604030504040204" pitchFamily="50" charset="-128"/>
            </a:endParaRPr>
          </a:p>
          <a:p>
            <a:r>
              <a:rPr lang="ja-JP" altLang="en-US" sz="1800" b="0" dirty="0">
                <a:latin typeface="Meiryo UI" panose="020B0604030504040204" pitchFamily="50" charset="-128"/>
                <a:ea typeface="Meiryo UI" panose="020B0604030504040204" pitchFamily="50" charset="-128"/>
              </a:rPr>
              <a:t>　　たたき台作成のためのワークシート（</a:t>
            </a:r>
            <a:r>
              <a:rPr lang="en-US" altLang="ja-JP" sz="1800" b="0" dirty="0">
                <a:latin typeface="Meiryo UI" panose="020B0604030504040204" pitchFamily="50" charset="-128"/>
                <a:ea typeface="Meiryo UI" panose="020B0604030504040204" pitchFamily="50" charset="-128"/>
              </a:rPr>
              <a:t>Excel</a:t>
            </a:r>
            <a:r>
              <a:rPr lang="ja-JP" altLang="en-US" sz="1800" b="0" dirty="0">
                <a:latin typeface="Meiryo UI" panose="020B0604030504040204" pitchFamily="50" charset="-128"/>
                <a:ea typeface="Meiryo UI" panose="020B0604030504040204" pitchFamily="50" charset="-128"/>
              </a:rPr>
              <a:t>）</a:t>
            </a:r>
            <a:endParaRPr lang="en-US" altLang="ja-JP" sz="1800" b="0" dirty="0">
              <a:latin typeface="Meiryo UI" panose="020B0604030504040204" pitchFamily="50" charset="-128"/>
              <a:ea typeface="Meiryo UI" panose="020B0604030504040204" pitchFamily="50" charset="-128"/>
            </a:endParaRPr>
          </a:p>
          <a:p>
            <a:r>
              <a:rPr lang="ja-JP" altLang="en-US" sz="1800" b="0" dirty="0">
                <a:latin typeface="Meiryo UI" panose="020B0604030504040204" pitchFamily="50" charset="-128"/>
                <a:ea typeface="Meiryo UI" panose="020B0604030504040204" pitchFamily="50" charset="-128"/>
              </a:rPr>
              <a:t>　　個別避難計画の様式例（</a:t>
            </a:r>
            <a:r>
              <a:rPr lang="en-US" altLang="ja-JP" sz="1800" b="0" dirty="0">
                <a:latin typeface="Meiryo UI" panose="020B0604030504040204" pitchFamily="50" charset="-128"/>
                <a:ea typeface="Meiryo UI" panose="020B0604030504040204" pitchFamily="50" charset="-128"/>
              </a:rPr>
              <a:t>Excel</a:t>
            </a:r>
            <a:r>
              <a:rPr lang="ja-JP" altLang="en-US" sz="1800" b="0" dirty="0">
                <a:latin typeface="Meiryo UI" panose="020B0604030504040204" pitchFamily="50" charset="-128"/>
                <a:ea typeface="Meiryo UI" panose="020B0604030504040204" pitchFamily="50" charset="-128"/>
              </a:rPr>
              <a:t>）</a:t>
            </a:r>
            <a:endParaRPr lang="en-US" altLang="ja-JP" sz="1800" b="0" dirty="0">
              <a:latin typeface="Meiryo UI" panose="020B0604030504040204" pitchFamily="50" charset="-128"/>
              <a:ea typeface="Meiryo UI" panose="020B0604030504040204" pitchFamily="50" charset="-128"/>
            </a:endParaRPr>
          </a:p>
          <a:p>
            <a:r>
              <a:rPr lang="ja-JP" altLang="en-US" sz="1800" b="0" dirty="0">
                <a:latin typeface="Meiryo UI" panose="020B0604030504040204" pitchFamily="50" charset="-128"/>
                <a:ea typeface="Meiryo UI" panose="020B0604030504040204" pitchFamily="50" charset="-128"/>
              </a:rPr>
              <a:t>　　その他の様式（</a:t>
            </a:r>
            <a:r>
              <a:rPr lang="en-US" altLang="ja-JP" sz="1800" b="0" dirty="0">
                <a:latin typeface="Meiryo UI" panose="020B0604030504040204" pitchFamily="50" charset="-128"/>
                <a:ea typeface="Meiryo UI" panose="020B0604030504040204" pitchFamily="50" charset="-128"/>
              </a:rPr>
              <a:t>Word</a:t>
            </a:r>
            <a:r>
              <a:rPr lang="ja-JP" altLang="en-US" sz="1800" b="0" dirty="0">
                <a:latin typeface="Meiryo UI" panose="020B0604030504040204" pitchFamily="50" charset="-128"/>
                <a:ea typeface="Meiryo UI" panose="020B0604030504040204" pitchFamily="50" charset="-128"/>
              </a:rPr>
              <a:t>）</a:t>
            </a:r>
            <a:endParaRPr lang="en-US" altLang="ja-JP" sz="1800" b="0" dirty="0">
              <a:latin typeface="Meiryo UI" panose="020B0604030504040204" pitchFamily="50" charset="-128"/>
              <a:ea typeface="Meiryo UI" panose="020B0604030504040204" pitchFamily="50" charset="-128"/>
            </a:endParaRPr>
          </a:p>
          <a:p>
            <a:pPr defTabSz="495330">
              <a:spcBef>
                <a:spcPts val="1200"/>
              </a:spcBef>
              <a:spcAft>
                <a:spcPct val="0"/>
              </a:spcAft>
            </a:pPr>
            <a:r>
              <a:rPr kumimoji="1" lang="en-US" altLang="ja-JP" sz="1800" b="1" dirty="0">
                <a:solidFill>
                  <a:srgbClr val="C00000"/>
                </a:solidFill>
                <a:latin typeface="Meiryo UI" panose="020B0604030504040204" pitchFamily="50" charset="-128"/>
                <a:ea typeface="Meiryo UI" panose="020B0604030504040204" pitchFamily="50" charset="-128"/>
              </a:rPr>
              <a:t>【</a:t>
            </a:r>
            <a:r>
              <a:rPr kumimoji="1" lang="ja-JP" altLang="en-US" sz="1800" b="1" dirty="0">
                <a:solidFill>
                  <a:srgbClr val="C00000"/>
                </a:solidFill>
                <a:latin typeface="Meiryo UI" panose="020B0604030504040204" pitchFamily="50" charset="-128"/>
                <a:ea typeface="Meiryo UI" panose="020B0604030504040204" pitchFamily="50" charset="-128"/>
              </a:rPr>
              <a:t>本資料の利用に当たって御理解いただきたいこと</a:t>
            </a:r>
            <a:r>
              <a:rPr kumimoji="1" lang="en-US" altLang="ja-JP" sz="1800" b="1" dirty="0">
                <a:solidFill>
                  <a:srgbClr val="C00000"/>
                </a:solidFill>
                <a:latin typeface="Meiryo UI" panose="020B0604030504040204" pitchFamily="50" charset="-128"/>
                <a:ea typeface="Meiryo UI" panose="020B0604030504040204" pitchFamily="50" charset="-128"/>
              </a:rPr>
              <a:t>】</a:t>
            </a:r>
          </a:p>
          <a:p>
            <a:pPr defTabSz="495330">
              <a:spcBef>
                <a:spcPts val="528"/>
              </a:spcBef>
              <a:spcAft>
                <a:spcPct val="0"/>
              </a:spcAft>
            </a:pPr>
            <a:r>
              <a:rPr kumimoji="1" lang="ja-JP" altLang="en-US" sz="1800" dirty="0">
                <a:latin typeface="Meiryo UI" panose="020B0604030504040204" pitchFamily="50" charset="-128"/>
                <a:ea typeface="Meiryo UI" panose="020B0604030504040204" pitchFamily="50" charset="-128"/>
              </a:rPr>
              <a:t>　</a:t>
            </a:r>
            <a:r>
              <a:rPr kumimoji="1" lang="ja-JP" altLang="en-US" sz="1800" b="0" dirty="0">
                <a:latin typeface="Meiryo UI" panose="020B0604030504040204" pitchFamily="50" charset="-128"/>
                <a:ea typeface="Meiryo UI" panose="020B0604030504040204" pitchFamily="50" charset="-128"/>
              </a:rPr>
              <a:t>・本資料は福島県とＭＵＲＣとの共同研究の成果として広く公表するものです。</a:t>
            </a:r>
            <a:endParaRPr kumimoji="1" lang="en-US" altLang="ja-JP" sz="1800" b="0" dirty="0">
              <a:latin typeface="Meiryo UI" panose="020B0604030504040204" pitchFamily="50" charset="-128"/>
              <a:ea typeface="Meiryo UI" panose="020B0604030504040204" pitchFamily="50" charset="-128"/>
            </a:endParaRPr>
          </a:p>
          <a:p>
            <a:pPr defTabSz="495330">
              <a:spcBef>
                <a:spcPts val="528"/>
              </a:spcBef>
              <a:spcAft>
                <a:spcPct val="0"/>
              </a:spcAft>
            </a:pPr>
            <a:r>
              <a:rPr lang="ja-JP" altLang="en-US" sz="1800" b="0" dirty="0">
                <a:latin typeface="Meiryo UI" panose="020B0604030504040204" pitchFamily="50" charset="-128"/>
                <a:ea typeface="Meiryo UI" panose="020B0604030504040204" pitchFamily="50" charset="-128"/>
              </a:rPr>
              <a:t>　・自治体は</a:t>
            </a:r>
            <a:r>
              <a:rPr kumimoji="1" lang="ja-JP" altLang="en-US" sz="1800" b="0" dirty="0">
                <a:latin typeface="Meiryo UI" panose="020B0604030504040204" pitchFamily="50" charset="-128"/>
                <a:ea typeface="Meiryo UI" panose="020B0604030504040204" pitchFamily="50" charset="-128"/>
              </a:rPr>
              <a:t>無料で御利用いただけます。</a:t>
            </a:r>
            <a:r>
              <a:rPr lang="ja-JP" altLang="en-US" sz="1800" b="0" dirty="0">
                <a:latin typeface="Meiryo UI" panose="020B0604030504040204" pitchFamily="50" charset="-128"/>
                <a:ea typeface="Meiryo UI" panose="020B0604030504040204" pitchFamily="50" charset="-128"/>
              </a:rPr>
              <a:t>各自治体の状況に応じて、適宜修正して活用してください。</a:t>
            </a:r>
            <a:endParaRPr lang="en-US" altLang="ja-JP" sz="1800" b="0" dirty="0">
              <a:latin typeface="Meiryo UI" panose="020B0604030504040204" pitchFamily="50" charset="-128"/>
              <a:ea typeface="Meiryo UI" panose="020B0604030504040204" pitchFamily="50" charset="-128"/>
            </a:endParaRPr>
          </a:p>
          <a:p>
            <a:pPr defTabSz="495330">
              <a:spcBef>
                <a:spcPts val="1200"/>
              </a:spcBef>
              <a:spcAft>
                <a:spcPct val="0"/>
              </a:spcAft>
            </a:pPr>
            <a:r>
              <a:rPr lang="en-US" altLang="ja-JP" sz="1800" b="0" dirty="0">
                <a:latin typeface="Meiryo UI" panose="020B0604030504040204" pitchFamily="50" charset="-128"/>
                <a:ea typeface="Meiryo UI" panose="020B0604030504040204" pitchFamily="50" charset="-128"/>
              </a:rPr>
              <a:t>【</a:t>
            </a:r>
            <a:r>
              <a:rPr lang="ja-JP" altLang="en-US" sz="1800" b="0" dirty="0">
                <a:latin typeface="Meiryo UI" panose="020B0604030504040204" pitchFamily="50" charset="-128"/>
                <a:ea typeface="Meiryo UI" panose="020B0604030504040204" pitchFamily="50" charset="-128"/>
              </a:rPr>
              <a:t>問い合わせ先</a:t>
            </a:r>
            <a:r>
              <a:rPr lang="en-US" altLang="ja-JP" sz="1800" b="0" dirty="0">
                <a:latin typeface="Meiryo UI" panose="020B0604030504040204" pitchFamily="50" charset="-128"/>
                <a:ea typeface="Meiryo UI" panose="020B0604030504040204" pitchFamily="50" charset="-128"/>
              </a:rPr>
              <a:t>】</a:t>
            </a:r>
          </a:p>
          <a:p>
            <a:pPr>
              <a:spcBef>
                <a:spcPts val="528"/>
              </a:spcBef>
              <a:spcAft>
                <a:spcPct val="0"/>
              </a:spcAft>
            </a:pPr>
            <a:r>
              <a:rPr lang="ja-JP" altLang="en-US" sz="1800" b="0" dirty="0">
                <a:latin typeface="Meiryo UI" panose="020B0604030504040204" pitchFamily="50" charset="-128"/>
                <a:ea typeface="Meiryo UI" panose="020B0604030504040204" pitchFamily="50" charset="-128"/>
              </a:rPr>
              <a:t>　　福島県　</a:t>
            </a:r>
            <a:r>
              <a:rPr lang="ja-JP" altLang="ja-JP" sz="1800" b="0" kern="100" dirty="0">
                <a:effectLst/>
                <a:latin typeface="Meiryo UI" panose="020B0604030504040204" pitchFamily="50" charset="-128"/>
                <a:ea typeface="Meiryo UI" panose="020B0604030504040204" pitchFamily="50" charset="-128"/>
                <a:cs typeface="Courier New" panose="02070309020205020404" pitchFamily="49" charset="0"/>
              </a:rPr>
              <a:t>危機管理部災害対策課</a:t>
            </a:r>
            <a:r>
              <a:rPr lang="ja-JP" altLang="en-US" sz="1800" b="0" kern="100" dirty="0">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1800" b="0" kern="100" dirty="0">
                <a:effectLst/>
                <a:latin typeface="Meiryo UI" panose="020B0604030504040204" pitchFamily="50" charset="-128"/>
                <a:ea typeface="Meiryo UI" panose="020B0604030504040204" pitchFamily="50" charset="-128"/>
                <a:cs typeface="Courier New" panose="02070309020205020404" pitchFamily="49" charset="0"/>
              </a:rPr>
              <a:t>TEL: 024-521-7641</a:t>
            </a:r>
          </a:p>
          <a:p>
            <a:pPr>
              <a:spcBef>
                <a:spcPts val="528"/>
              </a:spcBef>
              <a:spcAft>
                <a:spcPct val="0"/>
              </a:spcAft>
            </a:pPr>
            <a:r>
              <a:rPr lang="ja-JP" altLang="en-US" sz="1800" b="0" kern="100" dirty="0">
                <a:latin typeface="Meiryo UI" panose="020B0604030504040204" pitchFamily="50" charset="-128"/>
                <a:ea typeface="Meiryo UI" panose="020B0604030504040204" pitchFamily="50" charset="-128"/>
                <a:cs typeface="Courier New" panose="02070309020205020404" pitchFamily="49" charset="0"/>
              </a:rPr>
              <a:t>　　　　　　　　　　　　　　　　　　　　　　　　　　　　　　　　 </a:t>
            </a:r>
            <a:r>
              <a:rPr lang="en-US" altLang="ja-JP" sz="1800" b="0" kern="100" dirty="0">
                <a:latin typeface="Meiryo UI" panose="020B0604030504040204" pitchFamily="50" charset="-128"/>
                <a:ea typeface="Meiryo UI" panose="020B0604030504040204" pitchFamily="50" charset="-128"/>
                <a:cs typeface="Courier New" panose="02070309020205020404" pitchFamily="49" charset="0"/>
              </a:rPr>
              <a:t>Mail: saigai@pref.fukushima.lg.jp</a:t>
            </a:r>
            <a:r>
              <a:rPr lang="ja-JP" altLang="en-US" sz="1800" b="0" kern="100" dirty="0">
                <a:latin typeface="Meiryo UI" panose="020B0604030504040204" pitchFamily="50" charset="-128"/>
                <a:ea typeface="Meiryo UI" panose="020B0604030504040204" pitchFamily="50" charset="-128"/>
                <a:cs typeface="Courier New" panose="02070309020205020404" pitchFamily="49" charset="0"/>
              </a:rPr>
              <a:t>　　　</a:t>
            </a:r>
            <a:endParaRPr lang="en-US" altLang="ja-JP" sz="1800" b="0" kern="100" dirty="0">
              <a:latin typeface="Meiryo UI" panose="020B0604030504040204" pitchFamily="50" charset="-128"/>
              <a:ea typeface="Meiryo UI" panose="020B0604030504040204" pitchFamily="50" charset="-128"/>
              <a:cs typeface="Courier New" panose="02070309020205020404" pitchFamily="49" charset="0"/>
            </a:endParaRPr>
          </a:p>
          <a:p>
            <a:pPr>
              <a:spcBef>
                <a:spcPts val="600"/>
              </a:spcBef>
            </a:pPr>
            <a:r>
              <a:rPr lang="ja-JP" altLang="en-US" sz="1800" b="0" kern="100" dirty="0">
                <a:latin typeface="Meiryo UI" panose="020B0604030504040204" pitchFamily="50" charset="-128"/>
                <a:ea typeface="Meiryo UI" panose="020B0604030504040204" pitchFamily="50" charset="-128"/>
                <a:cs typeface="Courier New" panose="02070309020205020404" pitchFamily="49" charset="0"/>
              </a:rPr>
              <a:t>　　</a:t>
            </a:r>
            <a:r>
              <a:rPr kumimoji="1" lang="ja-JP" altLang="en-US" sz="1800" b="0" dirty="0">
                <a:latin typeface="Meiryo UI" panose="020B0604030504040204" pitchFamily="50" charset="-128"/>
                <a:ea typeface="Meiryo UI" panose="020B0604030504040204" pitchFamily="50" charset="-128"/>
              </a:rPr>
              <a:t>三菱ＵＦＪリサーチ</a:t>
            </a:r>
            <a:r>
              <a:rPr kumimoji="1" lang="en-US" altLang="ja-JP" sz="1800" b="0" dirty="0">
                <a:latin typeface="Meiryo UI" panose="020B0604030504040204" pitchFamily="50" charset="-128"/>
                <a:ea typeface="Meiryo UI" panose="020B0604030504040204" pitchFamily="50" charset="-128"/>
              </a:rPr>
              <a:t>&amp;</a:t>
            </a:r>
            <a:r>
              <a:rPr kumimoji="1" lang="ja-JP" altLang="en-US" sz="1800" b="0" dirty="0">
                <a:latin typeface="Meiryo UI" panose="020B0604030504040204" pitchFamily="50" charset="-128"/>
                <a:ea typeface="Meiryo UI" panose="020B0604030504040204" pitchFamily="50" charset="-128"/>
              </a:rPr>
              <a:t>コンサルティング株式会社</a:t>
            </a:r>
            <a:r>
              <a:rPr lang="ja-JP" altLang="en-US" sz="1800" b="0" kern="100" dirty="0">
                <a:latin typeface="Meiryo UI" panose="020B0604030504040204" pitchFamily="50" charset="-128"/>
                <a:ea typeface="Meiryo UI" panose="020B0604030504040204" pitchFamily="50" charset="-128"/>
                <a:cs typeface="Courier New" panose="02070309020205020404" pitchFamily="49" charset="0"/>
              </a:rPr>
              <a:t>　　</a:t>
            </a:r>
            <a:r>
              <a:rPr lang="en-US" altLang="ja-JP" sz="1800" b="0" kern="100" dirty="0">
                <a:effectLst/>
                <a:latin typeface="Meiryo UI" panose="020B0604030504040204" pitchFamily="50" charset="-128"/>
                <a:ea typeface="Meiryo UI" panose="020B0604030504040204" pitchFamily="50" charset="-128"/>
                <a:cs typeface="Courier New" panose="02070309020205020404" pitchFamily="49" charset="0"/>
              </a:rPr>
              <a:t> TEL: </a:t>
            </a:r>
            <a:r>
              <a:rPr lang="en-US" altLang="ja-JP" sz="1800" b="0" kern="100" dirty="0">
                <a:latin typeface="Meiryo UI" panose="020B0604030504040204" pitchFamily="50" charset="-128"/>
                <a:ea typeface="Meiryo UI" panose="020B0604030504040204" pitchFamily="50" charset="-128"/>
                <a:cs typeface="Courier New" panose="02070309020205020404" pitchFamily="49" charset="0"/>
              </a:rPr>
              <a:t>06-7637-1455</a:t>
            </a:r>
            <a:r>
              <a:rPr lang="ja-JP" altLang="en-US" sz="1800" b="0" kern="100" dirty="0">
                <a:latin typeface="Meiryo UI" panose="020B0604030504040204" pitchFamily="50" charset="-128"/>
                <a:ea typeface="Meiryo UI" panose="020B0604030504040204" pitchFamily="50" charset="-128"/>
                <a:cs typeface="Courier New" panose="02070309020205020404" pitchFamily="49" charset="0"/>
              </a:rPr>
              <a:t>（担当：島崎）</a:t>
            </a:r>
            <a:endParaRPr lang="en-US" altLang="ja-JP" sz="1800" b="0" kern="100" dirty="0">
              <a:latin typeface="Meiryo UI" panose="020B0604030504040204" pitchFamily="50" charset="-128"/>
              <a:ea typeface="Meiryo UI" panose="020B0604030504040204" pitchFamily="50" charset="-128"/>
              <a:cs typeface="Courier New" panose="02070309020205020404" pitchFamily="49" charset="0"/>
            </a:endParaRPr>
          </a:p>
          <a:p>
            <a:pPr>
              <a:spcBef>
                <a:spcPts val="600"/>
              </a:spcBef>
            </a:pPr>
            <a:r>
              <a:rPr kumimoji="1" lang="en-US" altLang="ja-JP" sz="1800" b="0" kern="100" dirty="0">
                <a:latin typeface="Meiryo UI" panose="020B0604030504040204" pitchFamily="50" charset="-128"/>
                <a:ea typeface="Meiryo UI" panose="020B0604030504040204" pitchFamily="50" charset="-128"/>
                <a:cs typeface="Courier New" panose="02070309020205020404" pitchFamily="49" charset="0"/>
              </a:rPr>
              <a:t>                                                                </a:t>
            </a:r>
            <a:r>
              <a:rPr lang="en-US" altLang="ja-JP" sz="1800" b="0" kern="100" dirty="0">
                <a:latin typeface="Meiryo UI" panose="020B0604030504040204" pitchFamily="50" charset="-128"/>
                <a:ea typeface="Meiryo UI" panose="020B0604030504040204" pitchFamily="50" charset="-128"/>
                <a:cs typeface="Courier New" panose="02070309020205020404" pitchFamily="49" charset="0"/>
              </a:rPr>
              <a:t>Mail: shimazak@murc.jp</a:t>
            </a:r>
          </a:p>
          <a:p>
            <a:pPr>
              <a:spcBef>
                <a:spcPts val="600"/>
              </a:spcBef>
            </a:pPr>
            <a:endParaRPr kumimoji="1" lang="en-US" altLang="ja-JP" b="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6390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650E974-FBB8-4247-A1BC-AE138ED9CDBD}"/>
              </a:ext>
            </a:extLst>
          </p:cNvPr>
          <p:cNvSpPr txBox="1"/>
          <p:nvPr/>
        </p:nvSpPr>
        <p:spPr>
          <a:xfrm>
            <a:off x="413999" y="1050246"/>
            <a:ext cx="9393547"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□ワークシート②を用いて、避難行動要支援者の人数・特徴を把握します。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9" name="テキスト ボックス 18">
            <a:extLst>
              <a:ext uri="{FF2B5EF4-FFF2-40B4-BE49-F238E27FC236}">
                <a16:creationId xmlns:a16="http://schemas.microsoft.com/office/drawing/2014/main" id="{A8D659AF-9C7F-4671-9FA2-D6F9FAF77EBC}"/>
              </a:ext>
            </a:extLst>
          </p:cNvPr>
          <p:cNvSpPr txBox="1"/>
          <p:nvPr/>
        </p:nvSpPr>
        <p:spPr>
          <a:xfrm>
            <a:off x="846077" y="1545231"/>
            <a:ext cx="9133741" cy="4478149"/>
          </a:xfrm>
          <a:prstGeom prst="rect">
            <a:avLst/>
          </a:prstGeom>
          <a:noFill/>
          <a:ln w="12700">
            <a:noFill/>
          </a:ln>
        </p:spPr>
        <p:txBody>
          <a:bodyPr wrap="square">
            <a:spAutoFit/>
          </a:bodyPr>
          <a:lstStyle/>
          <a:p>
            <a:r>
              <a:rPr lang="ja-JP" altLang="en-US" dirty="0">
                <a:latin typeface="Meiryo UI" panose="020B0604030504040204" pitchFamily="50" charset="-128"/>
                <a:ea typeface="Meiryo UI" panose="020B0604030504040204" pitchFamily="50" charset="-128"/>
              </a:rPr>
              <a:t>【目的】避難行動要支援者を身体状況に応じて区分し、地区ごとの人数規模を把握します。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避難の受け皿の充足状況の確認や、将来的な受け皿の確保に繋げます。</a:t>
            </a:r>
            <a:endParaRPr lang="en-US" altLang="ja-JP" dirty="0">
              <a:latin typeface="Meiryo UI" panose="020B0604030504040204" pitchFamily="50" charset="-128"/>
              <a:ea typeface="Meiryo UI" panose="020B0604030504040204" pitchFamily="50" charset="-128"/>
            </a:endParaRPr>
          </a:p>
          <a:p>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①避難行動要支援者名簿に記載の「避難支援を必要とする理由」に基づき、</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区分Ａ</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Ｄに分類し、地区ごとに人数を記入します。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例えば、区分Ｂ（要介護）と区分Ｃ（障がい）の両方に該当する場合は、</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区分Ｂとします。（区分について、Ａ＞Ｂ＞Ｃ　の優先順序で区分します）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②区分Ａ（要医療）の方は分かる範囲で</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把握します。</a:t>
            </a:r>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参考</a:t>
            </a:r>
            <a:r>
              <a:rPr lang="en-US" altLang="ja-JP" dirty="0">
                <a:latin typeface="Meiryo UI" panose="020B0604030504040204" pitchFamily="50" charset="-128"/>
                <a:ea typeface="Meiryo UI" panose="020B0604030504040204" pitchFamily="50" charset="-128"/>
              </a:rPr>
              <a:t>】</a:t>
            </a:r>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補足シート①を活用して、区分Ａ（要医療）の方</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の把握方法を整理し、引き継げるようにします。</a:t>
            </a:r>
            <a:endParaRPr lang="en-US" altLang="ja-JP" dirty="0">
              <a:latin typeface="Meiryo UI" panose="020B0604030504040204" pitchFamily="50" charset="-128"/>
              <a:ea typeface="Meiryo UI" panose="020B0604030504040204" pitchFamily="50" charset="-128"/>
            </a:endParaRPr>
          </a:p>
        </p:txBody>
      </p:sp>
      <p:sp>
        <p:nvSpPr>
          <p:cNvPr id="10" name="タイトル 1">
            <a:extLst>
              <a:ext uri="{FF2B5EF4-FFF2-40B4-BE49-F238E27FC236}">
                <a16:creationId xmlns:a16="http://schemas.microsoft.com/office/drawing/2014/main" id="{613AAA1F-BC16-42CA-A8D1-E5C0ED71A139}"/>
              </a:ext>
            </a:extLst>
          </p:cNvPr>
          <p:cNvSpPr>
            <a:spLocks noGrp="1"/>
          </p:cNvSpPr>
          <p:nvPr>
            <p:ph type="title"/>
          </p:nvPr>
        </p:nvSpPr>
        <p:spPr>
          <a:xfrm>
            <a:off x="414000" y="260647"/>
            <a:ext cx="9075600" cy="468000"/>
          </a:xfrm>
        </p:spPr>
        <p:txBody>
          <a:bodyPr/>
          <a:lstStyle/>
          <a:p>
            <a:r>
              <a:rPr kumimoji="1" lang="ja-JP" altLang="en-US" dirty="0">
                <a:latin typeface="Meiryo UI" panose="020B0604030504040204" pitchFamily="50" charset="-128"/>
                <a:ea typeface="Meiryo UI" panose="020B0604030504040204" pitchFamily="50" charset="-128"/>
              </a:rPr>
              <a:t>３．選定エリア避難ビジョンを作る</a:t>
            </a:r>
          </a:p>
        </p:txBody>
      </p:sp>
      <p:sp>
        <p:nvSpPr>
          <p:cNvPr id="9" name="テキスト ボックス 8">
            <a:extLst>
              <a:ext uri="{FF2B5EF4-FFF2-40B4-BE49-F238E27FC236}">
                <a16:creationId xmlns:a16="http://schemas.microsoft.com/office/drawing/2014/main" id="{2CA9437E-5F2F-467C-8512-BFDE63432011}"/>
              </a:ext>
            </a:extLst>
          </p:cNvPr>
          <p:cNvSpPr txBox="1"/>
          <p:nvPr/>
        </p:nvSpPr>
        <p:spPr>
          <a:xfrm>
            <a:off x="7148944" y="193792"/>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786C168-79A3-4B28-B639-AC59410D069D}"/>
              </a:ext>
            </a:extLst>
          </p:cNvPr>
          <p:cNvSpPr txBox="1"/>
          <p:nvPr/>
        </p:nvSpPr>
        <p:spPr>
          <a:xfrm>
            <a:off x="6075599" y="3994691"/>
            <a:ext cx="3602736" cy="419319"/>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srgbClr val="C00000"/>
                </a:solidFill>
                <a:latin typeface="Meiryo UI" panose="020B0604030504040204" pitchFamily="50" charset="-128"/>
                <a:ea typeface="Meiryo UI" panose="020B0604030504040204" pitchFamily="50" charset="-128"/>
              </a:rPr>
              <a:t>●区分Ａ（要医療）に該当する方</a:t>
            </a:r>
            <a:endParaRPr kumimoji="1" lang="en-US" altLang="ja-JP" sz="1800" dirty="0">
              <a:solidFill>
                <a:srgbClr val="C00000"/>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800" dirty="0">
              <a:solidFill>
                <a:prstClr val="black"/>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CD00CE56-531C-4F05-B63B-D1E9D9CFEA57}"/>
              </a:ext>
            </a:extLst>
          </p:cNvPr>
          <p:cNvSpPr/>
          <p:nvPr/>
        </p:nvSpPr>
        <p:spPr>
          <a:xfrm>
            <a:off x="7534084" y="4343687"/>
            <a:ext cx="1949511" cy="864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人工呼吸器</a:t>
            </a:r>
            <a:endParaRPr kumimoji="1" lang="en-US" altLang="ja-JP" sz="1600" dirty="0">
              <a:solidFill>
                <a:srgbClr val="000000"/>
              </a:solidFill>
              <a:latin typeface="Meiryo UI" panose="020B0604030504040204" pitchFamily="50" charset="-128"/>
              <a:ea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rPr>
              <a:t>在宅酸素</a:t>
            </a:r>
            <a:r>
              <a:rPr kumimoji="1" lang="ja-JP" altLang="en-US" sz="1100" dirty="0">
                <a:solidFill>
                  <a:srgbClr val="000000"/>
                </a:solidFill>
                <a:latin typeface="Meiryo UI" panose="020B0604030504040204" pitchFamily="50" charset="-128"/>
                <a:ea typeface="Meiryo UI" panose="020B0604030504040204" pitchFamily="50" charset="-128"/>
              </a:rPr>
              <a:t>（酸素濃縮器）</a:t>
            </a:r>
            <a:endParaRPr kumimoji="1" lang="en-US" altLang="ja-JP" sz="1600" dirty="0">
              <a:solidFill>
                <a:srgbClr val="000000"/>
              </a:solidFill>
              <a:latin typeface="Meiryo UI" panose="020B0604030504040204" pitchFamily="50" charset="-128"/>
              <a:ea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rPr>
              <a:t>電気式たん吸引機</a:t>
            </a:r>
          </a:p>
        </p:txBody>
      </p:sp>
      <p:sp>
        <p:nvSpPr>
          <p:cNvPr id="14" name="正方形/長方形 13">
            <a:extLst>
              <a:ext uri="{FF2B5EF4-FFF2-40B4-BE49-F238E27FC236}">
                <a16:creationId xmlns:a16="http://schemas.microsoft.com/office/drawing/2014/main" id="{369D8695-06D6-4BD8-BB96-FF41589F009B}"/>
              </a:ext>
            </a:extLst>
          </p:cNvPr>
          <p:cNvSpPr/>
          <p:nvPr/>
        </p:nvSpPr>
        <p:spPr>
          <a:xfrm>
            <a:off x="6310628" y="4343687"/>
            <a:ext cx="1218836" cy="864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　停電で困る</a:t>
            </a:r>
          </a:p>
        </p:txBody>
      </p:sp>
      <p:sp>
        <p:nvSpPr>
          <p:cNvPr id="15" name="正方形/長方形 14">
            <a:extLst>
              <a:ext uri="{FF2B5EF4-FFF2-40B4-BE49-F238E27FC236}">
                <a16:creationId xmlns:a16="http://schemas.microsoft.com/office/drawing/2014/main" id="{ED687FFE-53D5-4713-9734-6B2ED0FFC77F}"/>
              </a:ext>
            </a:extLst>
          </p:cNvPr>
          <p:cNvSpPr/>
          <p:nvPr/>
        </p:nvSpPr>
        <p:spPr>
          <a:xfrm>
            <a:off x="7534084" y="5208161"/>
            <a:ext cx="1949511" cy="612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人工透析</a:t>
            </a:r>
            <a:endParaRPr kumimoji="1" lang="en-US" altLang="ja-JP" sz="1600" dirty="0">
              <a:solidFill>
                <a:srgbClr val="000000"/>
              </a:solidFill>
              <a:latin typeface="Meiryo UI" panose="020B0604030504040204" pitchFamily="50" charset="-128"/>
              <a:ea typeface="Meiryo UI" panose="020B0604030504040204" pitchFamily="50" charset="-128"/>
            </a:endParaRPr>
          </a:p>
          <a:p>
            <a:pPr algn="ctr"/>
            <a:r>
              <a:rPr kumimoji="1" lang="ja-JP" altLang="en-US" sz="1600" dirty="0">
                <a:solidFill>
                  <a:srgbClr val="000000"/>
                </a:solidFill>
                <a:latin typeface="Meiryo UI" panose="020B0604030504040204" pitchFamily="50" charset="-128"/>
                <a:ea typeface="Meiryo UI" panose="020B0604030504040204" pitchFamily="50" charset="-128"/>
              </a:rPr>
              <a:t>経管栄養・胃ろう</a:t>
            </a:r>
          </a:p>
        </p:txBody>
      </p:sp>
      <p:sp>
        <p:nvSpPr>
          <p:cNvPr id="16" name="正方形/長方形 15">
            <a:extLst>
              <a:ext uri="{FF2B5EF4-FFF2-40B4-BE49-F238E27FC236}">
                <a16:creationId xmlns:a16="http://schemas.microsoft.com/office/drawing/2014/main" id="{E3F06166-7B93-4F02-B95B-FC23A04C9039}"/>
              </a:ext>
            </a:extLst>
          </p:cNvPr>
          <p:cNvSpPr/>
          <p:nvPr/>
        </p:nvSpPr>
        <p:spPr>
          <a:xfrm>
            <a:off x="6310628" y="5208161"/>
            <a:ext cx="1218836" cy="612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　断水で困る</a:t>
            </a:r>
          </a:p>
        </p:txBody>
      </p:sp>
      <p:sp>
        <p:nvSpPr>
          <p:cNvPr id="17" name="正方形/長方形 16">
            <a:extLst>
              <a:ext uri="{FF2B5EF4-FFF2-40B4-BE49-F238E27FC236}">
                <a16:creationId xmlns:a16="http://schemas.microsoft.com/office/drawing/2014/main" id="{83521689-5B0E-475C-860E-E1AEA3CEABC3}"/>
              </a:ext>
            </a:extLst>
          </p:cNvPr>
          <p:cNvSpPr/>
          <p:nvPr/>
        </p:nvSpPr>
        <p:spPr>
          <a:xfrm>
            <a:off x="7534084" y="5815957"/>
            <a:ext cx="1949511" cy="612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インシュリン</a:t>
            </a:r>
          </a:p>
        </p:txBody>
      </p:sp>
      <p:sp>
        <p:nvSpPr>
          <p:cNvPr id="18" name="正方形/長方形 17">
            <a:extLst>
              <a:ext uri="{FF2B5EF4-FFF2-40B4-BE49-F238E27FC236}">
                <a16:creationId xmlns:a16="http://schemas.microsoft.com/office/drawing/2014/main" id="{3AE1BE38-900E-4045-93EB-77064FFE24B9}"/>
              </a:ext>
            </a:extLst>
          </p:cNvPr>
          <p:cNvSpPr/>
          <p:nvPr/>
        </p:nvSpPr>
        <p:spPr>
          <a:xfrm>
            <a:off x="6310628" y="5815957"/>
            <a:ext cx="1218836" cy="612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600" dirty="0">
                <a:solidFill>
                  <a:srgbClr val="000000"/>
                </a:solidFill>
                <a:latin typeface="Meiryo UI" panose="020B0604030504040204" pitchFamily="50" charset="-128"/>
                <a:ea typeface="Meiryo UI" panose="020B0604030504040204" pitchFamily="50" charset="-128"/>
              </a:rPr>
              <a:t>　休診で困る</a:t>
            </a:r>
          </a:p>
        </p:txBody>
      </p:sp>
    </p:spTree>
    <p:extLst>
      <p:ext uri="{BB962C8B-B14F-4D97-AF65-F5344CB8AC3E}">
        <p14:creationId xmlns:p14="http://schemas.microsoft.com/office/powerpoint/2010/main" val="1042628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３．選定エリア避難ビジョンを作る</a:t>
            </a:r>
          </a:p>
        </p:txBody>
      </p:sp>
      <p:sp>
        <p:nvSpPr>
          <p:cNvPr id="6" name="テキスト ボックス 5">
            <a:extLst>
              <a:ext uri="{FF2B5EF4-FFF2-40B4-BE49-F238E27FC236}">
                <a16:creationId xmlns:a16="http://schemas.microsoft.com/office/drawing/2014/main" id="{E738C252-D2F0-4600-8CE5-EF43F8C22460}"/>
              </a:ext>
            </a:extLst>
          </p:cNvPr>
          <p:cNvSpPr txBox="1"/>
          <p:nvPr/>
        </p:nvSpPr>
        <p:spPr>
          <a:xfrm>
            <a:off x="7502150"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BC83E8FA-FCCE-406F-9788-305BD09FEB03}"/>
              </a:ext>
            </a:extLst>
          </p:cNvPr>
          <p:cNvSpPr txBox="1"/>
          <p:nvPr/>
        </p:nvSpPr>
        <p:spPr>
          <a:xfrm>
            <a:off x="7148944" y="193792"/>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131A62A9-5EF5-40E2-B2ED-FEA179CF3A8C}"/>
              </a:ext>
            </a:extLst>
          </p:cNvPr>
          <p:cNvPicPr>
            <a:picLocks noChangeAspect="1"/>
          </p:cNvPicPr>
          <p:nvPr/>
        </p:nvPicPr>
        <p:blipFill>
          <a:blip r:embed="rId2"/>
          <a:stretch>
            <a:fillRect/>
          </a:stretch>
        </p:blipFill>
        <p:spPr>
          <a:xfrm>
            <a:off x="1721953" y="1680003"/>
            <a:ext cx="6459694" cy="4727873"/>
          </a:xfrm>
          <a:prstGeom prst="rect">
            <a:avLst/>
          </a:prstGeom>
        </p:spPr>
      </p:pic>
    </p:spTree>
    <p:extLst>
      <p:ext uri="{BB962C8B-B14F-4D97-AF65-F5344CB8AC3E}">
        <p14:creationId xmlns:p14="http://schemas.microsoft.com/office/powerpoint/2010/main" val="1682910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３．選定エリア避難ビジョンを作る</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□続いて、ワークシート②を用いて、「選定エリア避難ビジョン」を作ります。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9" name="テキスト ボックス 18">
            <a:extLst>
              <a:ext uri="{FF2B5EF4-FFF2-40B4-BE49-F238E27FC236}">
                <a16:creationId xmlns:a16="http://schemas.microsoft.com/office/drawing/2014/main" id="{A8D659AF-9C7F-4671-9FA2-D6F9FAF77EBC}"/>
              </a:ext>
            </a:extLst>
          </p:cNvPr>
          <p:cNvSpPr txBox="1"/>
          <p:nvPr/>
        </p:nvSpPr>
        <p:spPr>
          <a:xfrm>
            <a:off x="846078" y="1740107"/>
            <a:ext cx="8643522" cy="4547399"/>
          </a:xfrm>
          <a:prstGeom prst="rect">
            <a:avLst/>
          </a:prstGeom>
          <a:noFill/>
          <a:ln w="12700">
            <a:noFill/>
          </a:ln>
        </p:spPr>
        <p:txBody>
          <a:bodyPr wrap="square">
            <a:spAutoFit/>
          </a:bodyPr>
          <a:lstStyle/>
          <a:p>
            <a:r>
              <a:rPr lang="ja-JP" altLang="en-US" dirty="0">
                <a:latin typeface="Meiryo UI" panose="020B0604030504040204" pitchFamily="50" charset="-128"/>
                <a:ea typeface="Meiryo UI" panose="020B0604030504040204" pitchFamily="50" charset="-128"/>
              </a:rPr>
              <a:t>【目的】個別避難計画を作成する前に、エリアとしての大きな避難方針（どの災害の時に</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どこへ逃げるか）を定めます。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pPr>
              <a:lnSpc>
                <a:spcPts val="2500"/>
              </a:lnSpc>
            </a:pPr>
            <a:r>
              <a:rPr lang="ja-JP" altLang="en-US" dirty="0">
                <a:latin typeface="Meiryo UI" panose="020B0604030504040204" pitchFamily="50" charset="-128"/>
                <a:ea typeface="Meiryo UI" panose="020B0604030504040204" pitchFamily="50" charset="-128"/>
              </a:rPr>
              <a:t>　①当該地域の災害特性に応じて必要列を追加・不要列を削除します。</a:t>
            </a:r>
            <a:endParaRPr lang="en-US" altLang="ja-JP" dirty="0">
              <a:latin typeface="Meiryo UI" panose="020B0604030504040204" pitchFamily="50" charset="-128"/>
              <a:ea typeface="Meiryo UI" panose="020B0604030504040204" pitchFamily="50" charset="-128"/>
            </a:endParaRPr>
          </a:p>
          <a:p>
            <a:pPr>
              <a:lnSpc>
                <a:spcPts val="2500"/>
              </a:lnSpc>
            </a:pPr>
            <a:r>
              <a:rPr lang="ja-JP" altLang="en-US" dirty="0">
                <a:latin typeface="Meiryo UI" panose="020B0604030504040204" pitchFamily="50" charset="-128"/>
                <a:ea typeface="Meiryo UI" panose="020B0604030504040204" pitchFamily="50" charset="-128"/>
              </a:rPr>
              <a:t>　②被害想定のない地域がわかるように、想定がない地域のセルはグレーにします。</a:t>
            </a:r>
            <a:endParaRPr lang="en-US" altLang="ja-JP" dirty="0">
              <a:latin typeface="Meiryo UI" panose="020B0604030504040204" pitchFamily="50" charset="-128"/>
              <a:ea typeface="Meiryo UI" panose="020B0604030504040204" pitchFamily="50" charset="-128"/>
            </a:endParaRPr>
          </a:p>
          <a:p>
            <a:pPr>
              <a:lnSpc>
                <a:spcPts val="2500"/>
              </a:lnSpc>
            </a:pPr>
            <a:r>
              <a:rPr lang="ja-JP" altLang="en-US" dirty="0">
                <a:latin typeface="Meiryo UI" panose="020B0604030504040204" pitchFamily="50" charset="-128"/>
                <a:ea typeface="Meiryo UI" panose="020B0604030504040204" pitchFamily="50" charset="-128"/>
              </a:rPr>
              <a:t>　③薄緑色のセルに、災害の種類ごとに、区分Ｄ（一般）の方の避難施設を記入します。</a:t>
            </a:r>
            <a:endParaRPr lang="en-US" altLang="ja-JP" dirty="0">
              <a:latin typeface="Meiryo UI" panose="020B0604030504040204" pitchFamily="50" charset="-128"/>
              <a:ea typeface="Meiryo UI" panose="020B0604030504040204" pitchFamily="50" charset="-128"/>
            </a:endParaRPr>
          </a:p>
          <a:p>
            <a:pPr defTabSz="495330">
              <a:lnSpc>
                <a:spcPts val="2200"/>
              </a:lnSpc>
              <a:spcBef>
                <a:spcPts val="528"/>
              </a:spcBef>
              <a:spcAft>
                <a:spcPct val="0"/>
              </a:spcAft>
            </a:pP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例えば、土砂災害の想定のあるエリアでは、</a:t>
            </a:r>
            <a:r>
              <a:rPr kumimoji="1" lang="ja-JP" altLang="en-US" sz="1800" dirty="0">
                <a:solidFill>
                  <a:prstClr val="black"/>
                </a:solidFill>
                <a:latin typeface="Meiryo UI" panose="020B0604030504040204" pitchFamily="50" charset="-128"/>
                <a:ea typeface="Meiryo UI" panose="020B0604030504040204" pitchFamily="50" charset="-128"/>
              </a:rPr>
              <a:t>土砂災害警戒区域内にある施設は</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lnSpc>
                <a:spcPts val="2200"/>
              </a:lnSpc>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「避難施設」とすることができません。</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lnSpc>
                <a:spcPts val="2200"/>
              </a:lnSpc>
              <a:spcBef>
                <a:spcPts val="528"/>
              </a:spcBef>
              <a:spcAft>
                <a:spcPct val="0"/>
              </a:spcAft>
            </a:pP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車で避難することを前提としますので、移動距離があってもよいです。</a:t>
            </a:r>
            <a:endParaRPr kumimoji="1" lang="en-US" altLang="ja-JP" sz="1800"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参考</a:t>
            </a:r>
            <a:r>
              <a:rPr lang="en-US" altLang="ja-JP" dirty="0">
                <a:latin typeface="Meiryo UI" panose="020B0604030504040204" pitchFamily="50" charset="-128"/>
                <a:ea typeface="Meiryo UI" panose="020B0604030504040204" pitchFamily="50" charset="-128"/>
              </a:rPr>
              <a:t>】</a:t>
            </a:r>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補足シート②を活用して、避難施設（公共施設、福祉事業所）の情報を収集・整</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理します。</a:t>
            </a:r>
          </a:p>
        </p:txBody>
      </p:sp>
      <p:sp>
        <p:nvSpPr>
          <p:cNvPr id="13" name="テキスト ボックス 12">
            <a:extLst>
              <a:ext uri="{FF2B5EF4-FFF2-40B4-BE49-F238E27FC236}">
                <a16:creationId xmlns:a16="http://schemas.microsoft.com/office/drawing/2014/main" id="{FB1A2596-CB2E-47A7-A189-3B05FF1A5DCE}"/>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3529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３．選定エリア避難ビジョンを作る</a:t>
            </a:r>
          </a:p>
        </p:txBody>
      </p:sp>
      <p:sp>
        <p:nvSpPr>
          <p:cNvPr id="7" name="テキスト ボックス 6">
            <a:extLst>
              <a:ext uri="{FF2B5EF4-FFF2-40B4-BE49-F238E27FC236}">
                <a16:creationId xmlns:a16="http://schemas.microsoft.com/office/drawing/2014/main" id="{0B545725-70D0-4E45-ACC3-25ECEB342F8F}"/>
              </a:ext>
            </a:extLst>
          </p:cNvPr>
          <p:cNvSpPr txBox="1"/>
          <p:nvPr/>
        </p:nvSpPr>
        <p:spPr>
          <a:xfrm>
            <a:off x="7502150"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5642374-5D57-455A-B657-E037F4250CEB}"/>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は学習</a:t>
            </a:r>
            <a:endParaRPr kumimoji="1" lang="en-US" altLang="ja-JP" sz="18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5C550660-D601-46F8-8D7C-1686B1918F11}"/>
              </a:ext>
            </a:extLst>
          </p:cNvPr>
          <p:cNvPicPr>
            <a:picLocks noChangeAspect="1"/>
          </p:cNvPicPr>
          <p:nvPr/>
        </p:nvPicPr>
        <p:blipFill>
          <a:blip r:embed="rId2"/>
          <a:stretch>
            <a:fillRect/>
          </a:stretch>
        </p:blipFill>
        <p:spPr>
          <a:xfrm>
            <a:off x="1166812" y="1656250"/>
            <a:ext cx="7572375" cy="4600575"/>
          </a:xfrm>
          <a:prstGeom prst="rect">
            <a:avLst/>
          </a:prstGeom>
        </p:spPr>
      </p:pic>
    </p:spTree>
    <p:extLst>
      <p:ext uri="{BB962C8B-B14F-4D97-AF65-F5344CB8AC3E}">
        <p14:creationId xmlns:p14="http://schemas.microsoft.com/office/powerpoint/2010/main" val="409220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４．選定エリアの対象者を分析する</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□ワークシート③を用いて、選定エリアの対象者を分析します。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3" name="テキスト ボックス 12">
            <a:extLst>
              <a:ext uri="{FF2B5EF4-FFF2-40B4-BE49-F238E27FC236}">
                <a16:creationId xmlns:a16="http://schemas.microsoft.com/office/drawing/2014/main" id="{FB1A2596-CB2E-47A7-A189-3B05FF1A5DCE}"/>
              </a:ext>
            </a:extLst>
          </p:cNvPr>
          <p:cNvSpPr txBox="1"/>
          <p:nvPr/>
        </p:nvSpPr>
        <p:spPr>
          <a:xfrm>
            <a:off x="6960209" y="226495"/>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72F1185A-0A62-4389-BAA1-4E3A2DCBFF48}"/>
              </a:ext>
            </a:extLst>
          </p:cNvPr>
          <p:cNvPicPr>
            <a:picLocks noChangeAspect="1"/>
          </p:cNvPicPr>
          <p:nvPr/>
        </p:nvPicPr>
        <p:blipFill>
          <a:blip r:embed="rId2"/>
          <a:stretch>
            <a:fillRect/>
          </a:stretch>
        </p:blipFill>
        <p:spPr>
          <a:xfrm>
            <a:off x="1064432" y="1746759"/>
            <a:ext cx="7345057" cy="4249439"/>
          </a:xfrm>
          <a:prstGeom prst="rect">
            <a:avLst/>
          </a:prstGeom>
        </p:spPr>
      </p:pic>
    </p:spTree>
    <p:extLst>
      <p:ext uri="{BB962C8B-B14F-4D97-AF65-F5344CB8AC3E}">
        <p14:creationId xmlns:p14="http://schemas.microsoft.com/office/powerpoint/2010/main" val="22660649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 ．個別避難計画</a:t>
            </a:r>
            <a:r>
              <a:rPr kumimoji="1" lang="ja-JP" altLang="en-US" sz="2400" dirty="0">
                <a:latin typeface="Meiryo UI" panose="020B0604030504040204" pitchFamily="50" charset="-128"/>
                <a:ea typeface="Meiryo UI" panose="020B0604030504040204" pitchFamily="50" charset="-128"/>
              </a:rPr>
              <a:t>（たたき台）</a:t>
            </a:r>
            <a:r>
              <a:rPr kumimoji="1" lang="ja-JP" altLang="en-US" dirty="0">
                <a:latin typeface="Meiryo UI" panose="020B0604030504040204" pitchFamily="50" charset="-128"/>
                <a:ea typeface="Meiryo UI" panose="020B0604030504040204" pitchFamily="50" charset="-128"/>
              </a:rPr>
              <a:t>を作成する</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414000" y="1147350"/>
            <a:ext cx="8645922" cy="98214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□ワークシート③を用いて、まず「避難施設」を仮記入します。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19" name="テキスト ボックス 18">
            <a:extLst>
              <a:ext uri="{FF2B5EF4-FFF2-40B4-BE49-F238E27FC236}">
                <a16:creationId xmlns:a16="http://schemas.microsoft.com/office/drawing/2014/main" id="{A8D659AF-9C7F-4671-9FA2-D6F9FAF77EBC}"/>
              </a:ext>
            </a:extLst>
          </p:cNvPr>
          <p:cNvSpPr txBox="1"/>
          <p:nvPr/>
        </p:nvSpPr>
        <p:spPr>
          <a:xfrm>
            <a:off x="706582" y="1905541"/>
            <a:ext cx="8986058" cy="4185761"/>
          </a:xfrm>
          <a:prstGeom prst="rect">
            <a:avLst/>
          </a:prstGeom>
          <a:noFill/>
          <a:ln w="12700">
            <a:noFill/>
          </a:ln>
        </p:spPr>
        <p:txBody>
          <a:bodyPr wrap="square">
            <a:spAutoFit/>
          </a:bodyPr>
          <a:lstStyle/>
          <a:p>
            <a:r>
              <a:rPr lang="ja-JP" altLang="en-US" dirty="0">
                <a:latin typeface="Meiryo UI" panose="020B0604030504040204" pitchFamily="50" charset="-128"/>
                <a:ea typeface="Meiryo UI" panose="020B0604030504040204" pitchFamily="50" charset="-128"/>
              </a:rPr>
              <a:t>【目的】避難行動要支援者の身体状況に応じて、避難施設を「仮記入」します。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避難施設を「仮記入」した後、想定される避難人数を合計したうえで、</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避難施設において対応できる体制・スペースの状況を確認します。</a:t>
            </a:r>
            <a:endParaRPr lang="en-US" altLang="ja-JP" dirty="0">
              <a:latin typeface="Meiryo UI" panose="020B0604030504040204" pitchFamily="50" charset="-128"/>
              <a:ea typeface="Meiryo UI" panose="020B0604030504040204" pitchFamily="50" charset="-128"/>
            </a:endParaRPr>
          </a:p>
          <a:p>
            <a:endParaRPr lang="ja-JP" altLang="en-US"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①避難支援区分（Ａ</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Ｄ）に基づき、避難施設のタイプを選択します。（プルダウン）</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（選択肢）</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医療機関、介護施設、障害福祉サービス事業所、公共施設、ホテル、</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指定避難所（福祉スペース）、指定避難所（体育館等）、その他</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②避難施設のタイプに沿って、「具体的な施設名」を記入します。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③可能であれば、「具体的な施設」について、「協定の有無」、「施設について確認が必</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要な事項」、「本人・家族に確認が必要な事項」について情報を整理します。</a:t>
            </a:r>
          </a:p>
        </p:txBody>
      </p:sp>
      <p:sp>
        <p:nvSpPr>
          <p:cNvPr id="10" name="正方形/長方形 9">
            <a:extLst>
              <a:ext uri="{FF2B5EF4-FFF2-40B4-BE49-F238E27FC236}">
                <a16:creationId xmlns:a16="http://schemas.microsoft.com/office/drawing/2014/main" id="{C0C115A3-3B55-4328-9C5F-E3442342466C}"/>
              </a:ext>
            </a:extLst>
          </p:cNvPr>
          <p:cNvSpPr/>
          <p:nvPr/>
        </p:nvSpPr>
        <p:spPr>
          <a:xfrm>
            <a:off x="706582" y="5401545"/>
            <a:ext cx="8643522" cy="689757"/>
          </a:xfrm>
          <a:prstGeom prst="rect">
            <a:avLst/>
          </a:prstGeom>
          <a:noFill/>
          <a:ln w="28575" cap="flat" cmpd="sng" algn="ctr">
            <a:solidFill>
              <a:schemeClr val="accent6">
                <a:lumMod val="40000"/>
                <a:lumOff val="60000"/>
              </a:schemeClr>
            </a:solidFill>
            <a:prstDash val="sysDash"/>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 name="正方形/長方形 7">
            <a:extLst>
              <a:ext uri="{FF2B5EF4-FFF2-40B4-BE49-F238E27FC236}">
                <a16:creationId xmlns:a16="http://schemas.microsoft.com/office/drawing/2014/main" id="{D0E50905-7DD2-4513-85A8-A177DAF3F08D}"/>
              </a:ext>
            </a:extLst>
          </p:cNvPr>
          <p:cNvSpPr/>
          <p:nvPr/>
        </p:nvSpPr>
        <p:spPr>
          <a:xfrm>
            <a:off x="1521229" y="3990109"/>
            <a:ext cx="6899564" cy="581891"/>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40FAB17B-9857-42F3-BBF2-65CD9D0D176A}"/>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が協力</a:t>
            </a:r>
            <a:endParaRPr kumimoji="1" lang="en-US" altLang="ja-JP" sz="1800" dirty="0">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36310C15-04FE-482C-9480-FCC47BDBF936}"/>
              </a:ext>
            </a:extLst>
          </p:cNvPr>
          <p:cNvSpPr/>
          <p:nvPr/>
        </p:nvSpPr>
        <p:spPr>
          <a:xfrm>
            <a:off x="8187273" y="4795434"/>
            <a:ext cx="1385455" cy="454031"/>
          </a:xfrm>
          <a:prstGeom prst="wedgeRectCallout">
            <a:avLst>
              <a:gd name="adj1" fmla="val -45670"/>
              <a:gd name="adj2" fmla="val 92321"/>
            </a:avLst>
          </a:prstGeom>
          <a:solidFill>
            <a:schemeClr val="bg1">
              <a:lumMod val="95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できる範囲で</a:t>
            </a:r>
            <a:endParaRPr kumimoji="1" lang="en-US" altLang="ja-JP" sz="180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369711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 ．個別避難計画</a:t>
            </a:r>
            <a:r>
              <a:rPr kumimoji="1" lang="ja-JP" altLang="en-US" sz="2400" dirty="0">
                <a:latin typeface="Meiryo UI" panose="020B0604030504040204" pitchFamily="50" charset="-128"/>
                <a:ea typeface="Meiryo UI" panose="020B0604030504040204" pitchFamily="50" charset="-128"/>
              </a:rPr>
              <a:t>（たたき台）</a:t>
            </a:r>
            <a:r>
              <a:rPr kumimoji="1" lang="ja-JP" altLang="en-US" dirty="0">
                <a:latin typeface="Meiryo UI" panose="020B0604030504040204" pitchFamily="50" charset="-128"/>
                <a:ea typeface="Meiryo UI" panose="020B0604030504040204" pitchFamily="50" charset="-128"/>
              </a:rPr>
              <a:t>を作成する</a:t>
            </a:r>
          </a:p>
        </p:txBody>
      </p:sp>
      <p:sp>
        <p:nvSpPr>
          <p:cNvPr id="5" name="テキスト ボックス 4">
            <a:extLst>
              <a:ext uri="{FF2B5EF4-FFF2-40B4-BE49-F238E27FC236}">
                <a16:creationId xmlns:a16="http://schemas.microsoft.com/office/drawing/2014/main" id="{E0BAAC15-FE8B-4798-A102-0189391EF5CF}"/>
              </a:ext>
            </a:extLst>
          </p:cNvPr>
          <p:cNvSpPr txBox="1"/>
          <p:nvPr/>
        </p:nvSpPr>
        <p:spPr>
          <a:xfrm>
            <a:off x="7502150"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38ECC63-6CB7-4113-B0A5-DB8C0A1184C2}"/>
              </a:ext>
            </a:extLst>
          </p:cNvPr>
          <p:cNvSpPr txBox="1"/>
          <p:nvPr/>
        </p:nvSpPr>
        <p:spPr>
          <a:xfrm>
            <a:off x="7148944" y="193792"/>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が協力</a:t>
            </a:r>
            <a:endParaRPr kumimoji="1" lang="en-US" altLang="ja-JP" sz="18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BBC83F0D-20D3-4A73-93B5-84AAE01AEE49}"/>
              </a:ext>
            </a:extLst>
          </p:cNvPr>
          <p:cNvPicPr>
            <a:picLocks noChangeAspect="1"/>
          </p:cNvPicPr>
          <p:nvPr/>
        </p:nvPicPr>
        <p:blipFill>
          <a:blip r:embed="rId2"/>
          <a:stretch>
            <a:fillRect/>
          </a:stretch>
        </p:blipFill>
        <p:spPr>
          <a:xfrm>
            <a:off x="336550" y="1735998"/>
            <a:ext cx="9232900" cy="2876550"/>
          </a:xfrm>
          <a:prstGeom prst="rect">
            <a:avLst/>
          </a:prstGeom>
        </p:spPr>
      </p:pic>
    </p:spTree>
    <p:extLst>
      <p:ext uri="{BB962C8B-B14F-4D97-AF65-F5344CB8AC3E}">
        <p14:creationId xmlns:p14="http://schemas.microsoft.com/office/powerpoint/2010/main" val="1112785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A8D659AF-9C7F-4671-9FA2-D6F9FAF77EBC}"/>
              </a:ext>
            </a:extLst>
          </p:cNvPr>
          <p:cNvSpPr txBox="1"/>
          <p:nvPr/>
        </p:nvSpPr>
        <p:spPr>
          <a:xfrm>
            <a:off x="414000" y="1638422"/>
            <a:ext cx="9075600" cy="4785926"/>
          </a:xfrm>
          <a:prstGeom prst="rect">
            <a:avLst/>
          </a:prstGeom>
          <a:noFill/>
          <a:ln w="12700">
            <a:noFill/>
          </a:ln>
        </p:spPr>
        <p:txBody>
          <a:bodyPr wrap="square">
            <a:spAutoFit/>
          </a:bodyPr>
          <a:lstStyle/>
          <a:p>
            <a:pPr>
              <a:lnSpc>
                <a:spcPts val="2000"/>
              </a:lnSpc>
            </a:pPr>
            <a:r>
              <a:rPr lang="ja-JP" altLang="en-US" dirty="0">
                <a:latin typeface="Meiryo UI" panose="020B0604030504040204" pitchFamily="50" charset="-128"/>
                <a:ea typeface="Meiryo UI" panose="020B0604030504040204" pitchFamily="50" charset="-128"/>
              </a:rPr>
              <a:t>【目的】避難行動要支援者の日常生活での移動状況を踏まえ、移動手段を「仮記入」します。</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移動手段を「仮記入」した後、想定される避難人数を合計したうえで、移動に協力いた</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だける事業所等において対応できる体制・車両の状況を確認します。</a:t>
            </a:r>
            <a:endParaRPr lang="en-US" altLang="ja-JP" dirty="0">
              <a:latin typeface="Meiryo UI" panose="020B0604030504040204" pitchFamily="50" charset="-128"/>
              <a:ea typeface="Meiryo UI" panose="020B0604030504040204" pitchFamily="50" charset="-128"/>
            </a:endParaRPr>
          </a:p>
          <a:p>
            <a:pPr>
              <a:lnSpc>
                <a:spcPts val="2000"/>
              </a:lnSpc>
            </a:pPr>
            <a:endParaRPr lang="ja-JP" altLang="en-US"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【手順】</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①日常の移動手段について、手元の情報をもとに選択します。（プルダウン）</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（選択肢）</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本人・家族等の運転、公共交通（バス・タクシー等）、施設送迎車、</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外出しない、不明</a:t>
            </a:r>
            <a:endParaRPr lang="en-US" altLang="ja-JP" dirty="0">
              <a:latin typeface="Meiryo UI" panose="020B0604030504040204" pitchFamily="50" charset="-128"/>
              <a:ea typeface="Meiryo UI" panose="020B0604030504040204" pitchFamily="50" charset="-128"/>
            </a:endParaRPr>
          </a:p>
          <a:p>
            <a:pPr>
              <a:lnSpc>
                <a:spcPts val="2000"/>
              </a:lnSpc>
              <a:spcBef>
                <a:spcPts val="600"/>
              </a:spcBef>
            </a:pPr>
            <a:r>
              <a:rPr lang="ja-JP" altLang="en-US" dirty="0">
                <a:latin typeface="Meiryo UI" panose="020B0604030504040204" pitchFamily="50" charset="-128"/>
                <a:ea typeface="Meiryo UI" panose="020B0604030504040204" pitchFamily="50" charset="-128"/>
              </a:rPr>
              <a:t>　②避難する時の移動手段について「移動手段のタイプ」を選択します。 （プルダウン）</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（選択肢）</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本人・家族等の運転、公共交通、施設送迎車、移送事業者、その他</a:t>
            </a:r>
            <a:endParaRPr lang="en-US" altLang="ja-JP" dirty="0">
              <a:latin typeface="Meiryo UI" panose="020B0604030504040204" pitchFamily="50" charset="-128"/>
              <a:ea typeface="Meiryo UI" panose="020B0604030504040204" pitchFamily="50" charset="-128"/>
            </a:endParaRPr>
          </a:p>
          <a:p>
            <a:pPr>
              <a:lnSpc>
                <a:spcPts val="2000"/>
              </a:lnSpc>
            </a:pP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③可能であれば、「具体的な事業者名」について、「協定の有無」、「事業者に確認が必</a:t>
            </a:r>
            <a:endParaRPr lang="en-US" altLang="ja-JP" dirty="0">
              <a:latin typeface="Meiryo UI" panose="020B0604030504040204" pitchFamily="50" charset="-128"/>
              <a:ea typeface="Meiryo UI" panose="020B0604030504040204" pitchFamily="50" charset="-128"/>
            </a:endParaRPr>
          </a:p>
          <a:p>
            <a:pPr>
              <a:lnSpc>
                <a:spcPts val="2000"/>
              </a:lnSpc>
            </a:pPr>
            <a:r>
              <a:rPr lang="ja-JP" altLang="en-US" dirty="0">
                <a:latin typeface="Meiryo UI" panose="020B0604030504040204" pitchFamily="50" charset="-128"/>
                <a:ea typeface="Meiryo UI" panose="020B0604030504040204" pitchFamily="50" charset="-128"/>
              </a:rPr>
              <a:t>　　　要な事項」、「本人・家族に確認が必要な事項」について情報を整理します。</a:t>
            </a:r>
            <a:endParaRPr lang="en-US" altLang="ja-JP" dirty="0">
              <a:latin typeface="Meiryo UI" panose="020B0604030504040204" pitchFamily="50" charset="-128"/>
              <a:ea typeface="Meiryo UI" panose="020B0604030504040204" pitchFamily="50" charset="-128"/>
            </a:endParaRPr>
          </a:p>
          <a:p>
            <a:pPr>
              <a:lnSpc>
                <a:spcPts val="2000"/>
              </a:lnSpc>
            </a:pPr>
            <a:endParaRPr lang="en-US" altLang="ja-JP" dirty="0">
              <a:latin typeface="Meiryo UI" panose="020B0604030504040204" pitchFamily="50" charset="-128"/>
              <a:ea typeface="Meiryo UI" panose="020B0604030504040204" pitchFamily="50" charset="-128"/>
            </a:endParaRPr>
          </a:p>
          <a:p>
            <a:pPr>
              <a:lnSpc>
                <a:spcPts val="2000"/>
              </a:lnSpc>
            </a:pP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参考</a:t>
            </a:r>
            <a:r>
              <a:rPr lang="en-US" altLang="ja-JP" dirty="0">
                <a:latin typeface="Meiryo UI" panose="020B0604030504040204" pitchFamily="50" charset="-128"/>
                <a:ea typeface="Meiryo UI" panose="020B0604030504040204" pitchFamily="50" charset="-128"/>
              </a:rPr>
              <a:t>】</a:t>
            </a:r>
          </a:p>
          <a:p>
            <a:pPr>
              <a:lnSpc>
                <a:spcPts val="2000"/>
              </a:lnSpc>
            </a:pPr>
            <a:r>
              <a:rPr lang="ja-JP" altLang="en-US" dirty="0">
                <a:latin typeface="Meiryo UI" panose="020B0604030504040204" pitchFamily="50" charset="-128"/>
                <a:ea typeface="Meiryo UI" panose="020B0604030504040204" pitchFamily="50" charset="-128"/>
              </a:rPr>
              <a:t>　補足シート③を活用して、移送のパートナーの情報を収集・整理します。</a:t>
            </a:r>
          </a:p>
        </p:txBody>
      </p:sp>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 ．個別避難計画</a:t>
            </a:r>
            <a:r>
              <a:rPr kumimoji="1" lang="ja-JP" altLang="en-US" sz="2400" dirty="0">
                <a:latin typeface="Meiryo UI" panose="020B0604030504040204" pitchFamily="50" charset="-128"/>
                <a:ea typeface="Meiryo UI" panose="020B0604030504040204" pitchFamily="50" charset="-128"/>
              </a:rPr>
              <a:t>（たたき台）</a:t>
            </a:r>
            <a:r>
              <a:rPr kumimoji="1" lang="ja-JP" altLang="en-US" dirty="0">
                <a:latin typeface="Meiryo UI" panose="020B0604030504040204" pitchFamily="50" charset="-128"/>
                <a:ea typeface="Meiryo UI" panose="020B0604030504040204" pitchFamily="50" charset="-128"/>
              </a:rPr>
              <a:t>を作成する</a:t>
            </a:r>
          </a:p>
        </p:txBody>
      </p:sp>
      <p:sp>
        <p:nvSpPr>
          <p:cNvPr id="11" name="テキスト ボックス 10">
            <a:extLst>
              <a:ext uri="{FF2B5EF4-FFF2-40B4-BE49-F238E27FC236}">
                <a16:creationId xmlns:a16="http://schemas.microsoft.com/office/drawing/2014/main" id="{A650E974-FBB8-4247-A1BC-AE138ED9CDBD}"/>
              </a:ext>
            </a:extLst>
          </p:cNvPr>
          <p:cNvSpPr txBox="1"/>
          <p:nvPr/>
        </p:nvSpPr>
        <p:spPr>
          <a:xfrm>
            <a:off x="378163" y="1116816"/>
            <a:ext cx="8645922" cy="468000"/>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a:solidFill>
                  <a:prstClr val="black"/>
                </a:solidFill>
                <a:latin typeface="Meiryo UI" panose="020B0604030504040204" pitchFamily="50" charset="-128"/>
                <a:ea typeface="Meiryo UI" panose="020B0604030504040204" pitchFamily="50" charset="-128"/>
              </a:rPr>
              <a:t>□次に、移動手段を「仮記入」します</a:t>
            </a:r>
            <a:endParaRPr kumimoji="1" lang="en-US" altLang="ja-JP" sz="2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2913BBD-E8E7-48BF-AB7C-D018D723E2D2}"/>
              </a:ext>
            </a:extLst>
          </p:cNvPr>
          <p:cNvSpPr txBox="1"/>
          <p:nvPr/>
        </p:nvSpPr>
        <p:spPr>
          <a:xfrm>
            <a:off x="964276" y="2211185"/>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endParaRPr kumimoji="1" lang="ja-JP" altLang="en-US" sz="1100" dirty="0">
              <a:solidFill>
                <a:prstClr val="black"/>
              </a:solidFill>
              <a:latin typeface="Arial"/>
              <a:ea typeface="ＭＳ Ｐゴシック"/>
            </a:endParaRPr>
          </a:p>
        </p:txBody>
      </p:sp>
      <p:sp>
        <p:nvSpPr>
          <p:cNvPr id="7" name="吹き出し: 四角形 6">
            <a:extLst>
              <a:ext uri="{FF2B5EF4-FFF2-40B4-BE49-F238E27FC236}">
                <a16:creationId xmlns:a16="http://schemas.microsoft.com/office/drawing/2014/main" id="{36310C15-04FE-482C-9480-FCC47BDBF936}"/>
              </a:ext>
            </a:extLst>
          </p:cNvPr>
          <p:cNvSpPr/>
          <p:nvPr/>
        </p:nvSpPr>
        <p:spPr>
          <a:xfrm>
            <a:off x="8648375" y="3943219"/>
            <a:ext cx="1039881" cy="600709"/>
          </a:xfrm>
          <a:prstGeom prst="wedgeRectCallout">
            <a:avLst>
              <a:gd name="adj1" fmla="val -45670"/>
              <a:gd name="adj2" fmla="val 134431"/>
            </a:avLst>
          </a:prstGeom>
          <a:solidFill>
            <a:schemeClr val="bg1">
              <a:lumMod val="95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できる</a:t>
            </a:r>
            <a:endParaRPr kumimoji="1" lang="en-US" altLang="ja-JP" sz="1800" dirty="0">
              <a:solidFill>
                <a:srgbClr val="000000"/>
              </a:solidFill>
              <a:latin typeface="Meiryo UI" panose="020B0604030504040204" pitchFamily="50" charset="-128"/>
              <a:ea typeface="Meiryo UI" panose="020B0604030504040204" pitchFamily="50" charset="-128"/>
            </a:endParaRPr>
          </a:p>
          <a:p>
            <a:pPr algn="ctr"/>
            <a:r>
              <a:rPr kumimoji="1" lang="ja-JP" altLang="en-US" sz="1800" dirty="0">
                <a:solidFill>
                  <a:srgbClr val="000000"/>
                </a:solidFill>
                <a:latin typeface="Meiryo UI" panose="020B0604030504040204" pitchFamily="50" charset="-128"/>
                <a:ea typeface="Meiryo UI" panose="020B0604030504040204" pitchFamily="50" charset="-128"/>
              </a:rPr>
              <a:t>範囲で</a:t>
            </a:r>
            <a:endParaRPr kumimoji="1" lang="en-US" altLang="ja-JP" sz="1800" dirty="0">
              <a:solidFill>
                <a:srgbClr val="000000"/>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C0C115A3-3B55-4328-9C5F-E3442342466C}"/>
              </a:ext>
            </a:extLst>
          </p:cNvPr>
          <p:cNvSpPr/>
          <p:nvPr/>
        </p:nvSpPr>
        <p:spPr>
          <a:xfrm>
            <a:off x="556953" y="4994108"/>
            <a:ext cx="8643522" cy="581892"/>
          </a:xfrm>
          <a:prstGeom prst="rect">
            <a:avLst/>
          </a:prstGeom>
          <a:noFill/>
          <a:ln w="28575" cap="flat" cmpd="sng" algn="ctr">
            <a:solidFill>
              <a:schemeClr val="accent6">
                <a:lumMod val="40000"/>
                <a:lumOff val="60000"/>
              </a:schemeClr>
            </a:solidFill>
            <a:prstDash val="sysDash"/>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8" name="正方形/長方形 7">
            <a:extLst>
              <a:ext uri="{FF2B5EF4-FFF2-40B4-BE49-F238E27FC236}">
                <a16:creationId xmlns:a16="http://schemas.microsoft.com/office/drawing/2014/main" id="{D0E50905-7DD2-4513-85A8-A177DAF3F08D}"/>
              </a:ext>
            </a:extLst>
          </p:cNvPr>
          <p:cNvSpPr/>
          <p:nvPr/>
        </p:nvSpPr>
        <p:spPr>
          <a:xfrm>
            <a:off x="1251342" y="3455994"/>
            <a:ext cx="6899564" cy="504000"/>
          </a:xfrm>
          <a:prstGeom prst="rect">
            <a:avLst/>
          </a:prstGeom>
          <a:noFill/>
          <a:ln w="1905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3" name="正方形/長方形 12">
            <a:extLst>
              <a:ext uri="{FF2B5EF4-FFF2-40B4-BE49-F238E27FC236}">
                <a16:creationId xmlns:a16="http://schemas.microsoft.com/office/drawing/2014/main" id="{43577282-9DDA-420B-A220-6CCF6BD72F4A}"/>
              </a:ext>
            </a:extLst>
          </p:cNvPr>
          <p:cNvSpPr/>
          <p:nvPr/>
        </p:nvSpPr>
        <p:spPr>
          <a:xfrm>
            <a:off x="1251342" y="4544070"/>
            <a:ext cx="6899564" cy="354514"/>
          </a:xfrm>
          <a:prstGeom prst="rect">
            <a:avLst/>
          </a:prstGeom>
          <a:noFill/>
          <a:ln w="1905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3F54B47B-845F-4C15-ADC3-CB988E37578D}"/>
              </a:ext>
            </a:extLst>
          </p:cNvPr>
          <p:cNvSpPr txBox="1"/>
          <p:nvPr/>
        </p:nvSpPr>
        <p:spPr>
          <a:xfrm>
            <a:off x="7148945" y="193792"/>
            <a:ext cx="2472486"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が協力</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0900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５．個別避難計画</a:t>
            </a:r>
            <a:r>
              <a:rPr kumimoji="1" lang="ja-JP" altLang="en-US" sz="2400" dirty="0">
                <a:latin typeface="Meiryo UI" panose="020B0604030504040204" pitchFamily="50" charset="-128"/>
                <a:ea typeface="Meiryo UI" panose="020B0604030504040204" pitchFamily="50" charset="-128"/>
              </a:rPr>
              <a:t>（たたき台）</a:t>
            </a:r>
            <a:r>
              <a:rPr kumimoji="1" lang="ja-JP" altLang="en-US" dirty="0">
                <a:latin typeface="Meiryo UI" panose="020B0604030504040204" pitchFamily="50" charset="-128"/>
                <a:ea typeface="Meiryo UI" panose="020B0604030504040204" pitchFamily="50" charset="-128"/>
              </a:rPr>
              <a:t>を作成する</a:t>
            </a:r>
          </a:p>
        </p:txBody>
      </p:sp>
      <p:sp>
        <p:nvSpPr>
          <p:cNvPr id="5" name="テキスト ボックス 4">
            <a:extLst>
              <a:ext uri="{FF2B5EF4-FFF2-40B4-BE49-F238E27FC236}">
                <a16:creationId xmlns:a16="http://schemas.microsoft.com/office/drawing/2014/main" id="{FDB71590-977E-4671-BA3A-E532AAAEF8ED}"/>
              </a:ext>
            </a:extLst>
          </p:cNvPr>
          <p:cNvSpPr txBox="1"/>
          <p:nvPr/>
        </p:nvSpPr>
        <p:spPr>
          <a:xfrm>
            <a:off x="7502150" y="1054060"/>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8967DC71-7259-4D38-9310-E2A60036714D}"/>
              </a:ext>
            </a:extLst>
          </p:cNvPr>
          <p:cNvPicPr>
            <a:picLocks noChangeAspect="1"/>
          </p:cNvPicPr>
          <p:nvPr/>
        </p:nvPicPr>
        <p:blipFill>
          <a:blip r:embed="rId2"/>
          <a:stretch>
            <a:fillRect/>
          </a:stretch>
        </p:blipFill>
        <p:spPr>
          <a:xfrm>
            <a:off x="227532" y="1780332"/>
            <a:ext cx="9436100" cy="2876550"/>
          </a:xfrm>
          <a:prstGeom prst="rect">
            <a:avLst/>
          </a:prstGeom>
        </p:spPr>
      </p:pic>
      <p:sp>
        <p:nvSpPr>
          <p:cNvPr id="8" name="テキスト ボックス 7">
            <a:extLst>
              <a:ext uri="{FF2B5EF4-FFF2-40B4-BE49-F238E27FC236}">
                <a16:creationId xmlns:a16="http://schemas.microsoft.com/office/drawing/2014/main" id="{0B23DB26-3D0C-4823-AF57-3B275265D1CF}"/>
              </a:ext>
            </a:extLst>
          </p:cNvPr>
          <p:cNvSpPr txBox="1"/>
          <p:nvPr/>
        </p:nvSpPr>
        <p:spPr>
          <a:xfrm>
            <a:off x="7148945" y="193792"/>
            <a:ext cx="2472486"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が協力</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71985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５ ．個別避難計画</a:t>
            </a:r>
            <a:r>
              <a:rPr kumimoji="1" lang="ja-JP" altLang="en-US" sz="2400" dirty="0">
                <a:latin typeface="Meiryo UI" panose="020B0604030504040204" pitchFamily="50" charset="-128"/>
                <a:ea typeface="Meiryo UI" panose="020B0604030504040204" pitchFamily="50" charset="-128"/>
              </a:rPr>
              <a:t>（たたき台）</a:t>
            </a:r>
            <a:r>
              <a:rPr kumimoji="1" lang="ja-JP" altLang="en-US" dirty="0">
                <a:latin typeface="Meiryo UI" panose="020B0604030504040204" pitchFamily="50" charset="-128"/>
                <a:ea typeface="Meiryo UI" panose="020B0604030504040204" pitchFamily="50" charset="-128"/>
              </a:rPr>
              <a:t>を作成する</a:t>
            </a:r>
          </a:p>
        </p:txBody>
      </p:sp>
      <p:sp>
        <p:nvSpPr>
          <p:cNvPr id="5" name="テキスト ボックス 4">
            <a:extLst>
              <a:ext uri="{FF2B5EF4-FFF2-40B4-BE49-F238E27FC236}">
                <a16:creationId xmlns:a16="http://schemas.microsoft.com/office/drawing/2014/main" id="{39BF2BEA-598E-4759-9DCB-F22D7C4E14E2}"/>
              </a:ext>
            </a:extLst>
          </p:cNvPr>
          <p:cNvSpPr txBox="1"/>
          <p:nvPr/>
        </p:nvSpPr>
        <p:spPr>
          <a:xfrm>
            <a:off x="7502150" y="2530121"/>
            <a:ext cx="2308168" cy="46800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（作成イメージ）</a:t>
            </a:r>
            <a:endParaRPr kumimoji="1" lang="en-US" altLang="ja-JP" sz="24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6F89DE03-4B98-4DC6-96E9-811A4BEA0AEC}"/>
              </a:ext>
            </a:extLst>
          </p:cNvPr>
          <p:cNvPicPr>
            <a:picLocks noChangeAspect="1"/>
          </p:cNvPicPr>
          <p:nvPr/>
        </p:nvPicPr>
        <p:blipFill>
          <a:blip r:embed="rId2"/>
          <a:stretch>
            <a:fillRect/>
          </a:stretch>
        </p:blipFill>
        <p:spPr>
          <a:xfrm>
            <a:off x="924544" y="3149082"/>
            <a:ext cx="7524750" cy="2828925"/>
          </a:xfrm>
          <a:prstGeom prst="rect">
            <a:avLst/>
          </a:prstGeom>
        </p:spPr>
      </p:pic>
      <p:sp>
        <p:nvSpPr>
          <p:cNvPr id="6" name="テキスト ボックス 5">
            <a:extLst>
              <a:ext uri="{FF2B5EF4-FFF2-40B4-BE49-F238E27FC236}">
                <a16:creationId xmlns:a16="http://schemas.microsoft.com/office/drawing/2014/main" id="{E5C7E904-9A85-40CB-B512-6E35607DD4E5}"/>
              </a:ext>
            </a:extLst>
          </p:cNvPr>
          <p:cNvSpPr txBox="1"/>
          <p:nvPr/>
        </p:nvSpPr>
        <p:spPr>
          <a:xfrm>
            <a:off x="414000" y="1356982"/>
            <a:ext cx="9111437" cy="1010188"/>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□「避難行動要支援者」の身体状況と日常生活での移動状況をもとに、</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避難施設と移動手段を「仮記入」することで、個別避難計画のたたき台</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が完成します。　</a:t>
            </a: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756D578-26C0-432B-9E7E-D7200AB07605}"/>
              </a:ext>
            </a:extLst>
          </p:cNvPr>
          <p:cNvSpPr txBox="1"/>
          <p:nvPr/>
        </p:nvSpPr>
        <p:spPr>
          <a:xfrm>
            <a:off x="7148945" y="185700"/>
            <a:ext cx="2472486"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が協力</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338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１．本ツールについて</a:t>
            </a:r>
          </a:p>
        </p:txBody>
      </p:sp>
      <p:sp>
        <p:nvSpPr>
          <p:cNvPr id="5" name="テキスト プレースホルダー 4"/>
          <p:cNvSpPr>
            <a:spLocks noGrp="1"/>
          </p:cNvSpPr>
          <p:nvPr>
            <p:ph type="body" sz="quarter" idx="10"/>
          </p:nvPr>
        </p:nvSpPr>
        <p:spPr>
          <a:xfrm>
            <a:off x="4344937" y="2066916"/>
            <a:ext cx="4635870" cy="539891"/>
          </a:xfrm>
        </p:spPr>
        <p:txBody>
          <a:bodyPr/>
          <a:lstStyle/>
          <a:p>
            <a:r>
              <a:rPr lang="ja-JP" altLang="en-US" sz="2800" b="0" dirty="0">
                <a:latin typeface="Meiryo UI" panose="020B0604030504040204" pitchFamily="50" charset="-128"/>
                <a:ea typeface="Meiryo UI" panose="020B0604030504040204" pitchFamily="50" charset="-128"/>
              </a:rPr>
              <a:t>新規</a:t>
            </a:r>
            <a:r>
              <a:rPr kumimoji="1" lang="ja-JP" altLang="en-US" sz="2800" b="0" dirty="0">
                <a:latin typeface="Meiryo UI" panose="020B0604030504040204" pitchFamily="50" charset="-128"/>
                <a:ea typeface="Meiryo UI" panose="020B0604030504040204" pitchFamily="50" charset="-128"/>
              </a:rPr>
              <a:t>作成で御参考下さい</a:t>
            </a:r>
            <a:endParaRPr kumimoji="1" lang="en-US" altLang="ja-JP" sz="2800" b="0" dirty="0">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a16="http://schemas.microsoft.com/office/drawing/2014/main" id="{05575477-516A-4C41-8861-8389ED33C703}"/>
              </a:ext>
            </a:extLst>
          </p:cNvPr>
          <p:cNvSpPr/>
          <p:nvPr/>
        </p:nvSpPr>
        <p:spPr>
          <a:xfrm>
            <a:off x="499529" y="1464658"/>
            <a:ext cx="2923402" cy="1780248"/>
          </a:xfrm>
          <a:prstGeom prst="roundRect">
            <a:avLst/>
          </a:prstGeom>
          <a:solidFill>
            <a:schemeClr val="accent6">
              <a:lumMod val="20000"/>
              <a:lumOff val="80000"/>
            </a:schemeClr>
          </a:solidFill>
          <a:ln w="1270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2400" dirty="0">
                <a:solidFill>
                  <a:srgbClr val="000000"/>
                </a:solidFill>
                <a:latin typeface="Meiryo UI" panose="020B0604030504040204" pitchFamily="50" charset="-128"/>
                <a:ea typeface="Meiryo UI" panose="020B0604030504040204" pitchFamily="50" charset="-128"/>
              </a:rPr>
              <a:t>個別避難計画を</a:t>
            </a:r>
            <a:endParaRPr kumimoji="1" lang="en-US" altLang="ja-JP" sz="2400" dirty="0">
              <a:solidFill>
                <a:srgbClr val="000000"/>
              </a:solidFill>
              <a:latin typeface="Meiryo UI" panose="020B0604030504040204" pitchFamily="50" charset="-128"/>
              <a:ea typeface="Meiryo UI" panose="020B0604030504040204" pitchFamily="50" charset="-128"/>
            </a:endParaRPr>
          </a:p>
          <a:p>
            <a:pPr algn="ctr"/>
            <a:r>
              <a:rPr kumimoji="1" lang="ja-JP" altLang="en-US" sz="2400" dirty="0">
                <a:solidFill>
                  <a:srgbClr val="000000"/>
                </a:solidFill>
                <a:latin typeface="Meiryo UI" panose="020B0604030504040204" pitchFamily="50" charset="-128"/>
                <a:ea typeface="Meiryo UI" panose="020B0604030504040204" pitchFamily="50" charset="-128"/>
              </a:rPr>
              <a:t>作成中の市町村</a:t>
            </a:r>
          </a:p>
        </p:txBody>
      </p:sp>
      <p:sp>
        <p:nvSpPr>
          <p:cNvPr id="7" name="四角形: 角を丸くする 6">
            <a:extLst>
              <a:ext uri="{FF2B5EF4-FFF2-40B4-BE49-F238E27FC236}">
                <a16:creationId xmlns:a16="http://schemas.microsoft.com/office/drawing/2014/main" id="{FC9F3205-6E5C-4010-B8F5-94A7216ECB23}"/>
              </a:ext>
            </a:extLst>
          </p:cNvPr>
          <p:cNvSpPr/>
          <p:nvPr/>
        </p:nvSpPr>
        <p:spPr>
          <a:xfrm>
            <a:off x="499529" y="3613095"/>
            <a:ext cx="2923402" cy="1780248"/>
          </a:xfrm>
          <a:prstGeom prst="roundRect">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2400" dirty="0">
                <a:solidFill>
                  <a:srgbClr val="000000"/>
                </a:solidFill>
                <a:latin typeface="Meiryo UI" panose="020B0604030504040204" pitchFamily="50" charset="-128"/>
                <a:ea typeface="Meiryo UI" panose="020B0604030504040204" pitchFamily="50" charset="-128"/>
              </a:rPr>
              <a:t>個別避難計画を</a:t>
            </a:r>
            <a:endParaRPr kumimoji="1" lang="en-US" altLang="ja-JP" sz="2400" dirty="0">
              <a:solidFill>
                <a:srgbClr val="000000"/>
              </a:solidFill>
              <a:latin typeface="Meiryo UI" panose="020B0604030504040204" pitchFamily="50" charset="-128"/>
              <a:ea typeface="Meiryo UI" panose="020B0604030504040204" pitchFamily="50" charset="-128"/>
            </a:endParaRPr>
          </a:p>
          <a:p>
            <a:pPr algn="ctr"/>
            <a:r>
              <a:rPr kumimoji="1" lang="ja-JP" altLang="en-US" sz="2400" dirty="0">
                <a:solidFill>
                  <a:srgbClr val="000000"/>
                </a:solidFill>
                <a:latin typeface="Meiryo UI" panose="020B0604030504040204" pitchFamily="50" charset="-128"/>
                <a:ea typeface="Meiryo UI" panose="020B0604030504040204" pitchFamily="50" charset="-128"/>
              </a:rPr>
              <a:t>作成済の市町村</a:t>
            </a:r>
          </a:p>
        </p:txBody>
      </p:sp>
      <p:sp>
        <p:nvSpPr>
          <p:cNvPr id="8" name="テキスト プレースホルダー 4">
            <a:extLst>
              <a:ext uri="{FF2B5EF4-FFF2-40B4-BE49-F238E27FC236}">
                <a16:creationId xmlns:a16="http://schemas.microsoft.com/office/drawing/2014/main" id="{604C28F9-AC65-404C-A9BD-E01BBDF8E831}"/>
              </a:ext>
            </a:extLst>
          </p:cNvPr>
          <p:cNvSpPr txBox="1">
            <a:spLocks/>
          </p:cNvSpPr>
          <p:nvPr/>
        </p:nvSpPr>
        <p:spPr bwMode="gray">
          <a:xfrm>
            <a:off x="4344937" y="3822193"/>
            <a:ext cx="5201733" cy="1401666"/>
          </a:xfrm>
          <a:prstGeom prst="rect">
            <a:avLst/>
          </a:prstGeom>
        </p:spPr>
        <p:txBody>
          <a:bodyPr vert="horz" wrap="square" lIns="53975" tIns="53975" rIns="53975" bIns="53975" rtlCol="0">
            <a:spAutoFit/>
          </a:bodyPr>
          <a:lstStyle>
            <a:lvl1pPr marL="0" indent="0" algn="l" defTabSz="495330" rtl="0" eaLnBrk="1" latinLnBrk="0" hangingPunct="1">
              <a:lnSpc>
                <a:spcPct val="100000"/>
              </a:lnSpc>
              <a:spcBef>
                <a:spcPts val="0"/>
              </a:spcBef>
              <a:spcAft>
                <a:spcPts val="0"/>
              </a:spcAft>
              <a:buClr>
                <a:srgbClr val="5A5A5A"/>
              </a:buClr>
              <a:buFont typeface="Wingdings" panose="05000000000000000000" pitchFamily="2" charset="2"/>
              <a:buNone/>
              <a:defRPr kumimoji="1" lang="ja-JP" altLang="en-US" sz="2000" b="1"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586800" indent="-284400" algn="l" defTabSz="495330" rtl="0" eaLnBrk="1" latinLnBrk="0" hangingPunct="1">
              <a:lnSpc>
                <a:spcPct val="100000"/>
              </a:lnSpc>
              <a:spcBef>
                <a:spcPts val="0"/>
              </a:spcBef>
              <a:spcAft>
                <a:spcPts val="0"/>
              </a:spcAft>
              <a:buClr>
                <a:srgbClr val="969696"/>
              </a:buClr>
              <a:buSzPct val="70000"/>
              <a:buFont typeface="Wingdings" panose="05000000000000000000" pitchFamily="2" charset="2"/>
              <a:buChar char="l"/>
              <a:tabLst>
                <a:tab pos="9000000" algn="r"/>
              </a:tabLst>
              <a:defRPr kumimoji="1" lang="ja-JP" altLang="en-US" sz="2000" b="1"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903600" indent="-313200" algn="l" defTabSz="495330" rtl="0" eaLnBrk="1" latinLnBrk="0" hangingPunct="1">
              <a:lnSpc>
                <a:spcPct val="100000"/>
              </a:lnSpc>
              <a:spcBef>
                <a:spcPts val="0"/>
              </a:spcBef>
              <a:spcAft>
                <a:spcPts val="0"/>
              </a:spcAft>
              <a:buClr>
                <a:schemeClr val="tx1"/>
              </a:buClr>
              <a:buSzPct val="100000"/>
              <a:buFont typeface="ＭＳ Ｐゴシック" panose="020B0600070205080204" pitchFamily="50" charset="-128"/>
              <a:buChar char="-"/>
              <a:defRPr kumimoji="1" lang="ja-JP" altLang="en-US" sz="2000" b="1"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195200" indent="-288000" algn="l" defTabSz="495330" rtl="0" eaLnBrk="1" latinLnBrk="0" hangingPunct="1">
              <a:lnSpc>
                <a:spcPct val="100000"/>
              </a:lnSpc>
              <a:spcBef>
                <a:spcPts val="0"/>
              </a:spcBef>
              <a:spcAft>
                <a:spcPts val="0"/>
              </a:spcAft>
              <a:buClr>
                <a:schemeClr val="tx1"/>
              </a:buClr>
              <a:buFont typeface="Wingdings" panose="05000000000000000000" pitchFamily="2" charset="2"/>
              <a:buChar char=""/>
              <a:defRPr kumimoji="1" lang="ja-JP" altLang="en-US" sz="2000" b="1" kern="12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1483200" indent="-288000" algn="l" defTabSz="495330" rtl="0" eaLnBrk="1" latinLnBrk="0" hangingPunct="1">
              <a:lnSpc>
                <a:spcPct val="100000"/>
              </a:lnSpc>
              <a:spcBef>
                <a:spcPts val="0"/>
              </a:spcBef>
              <a:spcAft>
                <a:spcPts val="0"/>
              </a:spcAft>
              <a:buClr>
                <a:schemeClr val="tx1"/>
              </a:buClr>
              <a:buFont typeface="ＭＳ Ｐゴシック" panose="020B0600070205080204" pitchFamily="50" charset="-128"/>
              <a:buChar char="-"/>
              <a:tabLst/>
              <a:defRPr kumimoji="1" lang="ja-JP" altLang="en-US" sz="2000" b="1" i="0" kern="1200" dirty="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1080000" indent="-176400" algn="l" defTabSz="-429974" rtl="0" eaLnBrk="1" latinLnBrk="0" hangingPunct="1">
              <a:lnSpc>
                <a:spcPts val="1083"/>
              </a:lnSpc>
              <a:spcBef>
                <a:spcPts val="650"/>
              </a:spcBef>
              <a:buClr>
                <a:schemeClr val="tx1"/>
              </a:buClr>
              <a:buFont typeface="Wingdings" panose="05000000000000000000" pitchFamily="2" charset="2"/>
              <a:buChar char=""/>
              <a:defRPr kumimoji="1" sz="1100" kern="1200">
                <a:solidFill>
                  <a:schemeClr val="tx1"/>
                </a:solidFill>
                <a:latin typeface="+mn-lt"/>
                <a:ea typeface="+mn-ea"/>
                <a:cs typeface="+mn-cs"/>
              </a:defRPr>
            </a:lvl6pPr>
            <a:lvl7pPr marL="1260000" indent="-176400" algn="l" defTabSz="495330" rtl="0" eaLnBrk="1" latinLnBrk="0" hangingPunct="1">
              <a:lnSpc>
                <a:spcPts val="1517"/>
              </a:lnSpc>
              <a:spcBef>
                <a:spcPts val="650"/>
              </a:spcBef>
              <a:buFont typeface="ＭＳ Ｐゴシック" panose="020B0600070205080204" pitchFamily="50" charset="-128"/>
              <a:buChar char="-"/>
              <a:defRPr kumimoji="1" sz="1100" b="0" i="0" kern="1200">
                <a:solidFill>
                  <a:schemeClr val="tx1"/>
                </a:solidFill>
                <a:latin typeface="+mn-lt"/>
                <a:ea typeface="+mn-ea"/>
                <a:cs typeface="+mn-cs"/>
              </a:defRPr>
            </a:lvl7pPr>
            <a:lvl8pPr marL="371497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8pPr>
            <a:lvl9pPr marL="4210309" indent="-247665" algn="l" defTabSz="495330" rtl="0" eaLnBrk="1" latinLnBrk="0" hangingPunct="1">
              <a:spcBef>
                <a:spcPct val="20000"/>
              </a:spcBef>
              <a:buFont typeface="Arial"/>
              <a:buChar char="•"/>
              <a:defRPr kumimoji="1" sz="2200" kern="1200">
                <a:solidFill>
                  <a:schemeClr val="tx1"/>
                </a:solidFill>
                <a:latin typeface="+mn-lt"/>
                <a:ea typeface="+mn-ea"/>
                <a:cs typeface="+mn-cs"/>
              </a:defRPr>
            </a:lvl9pPr>
          </a:lstStyle>
          <a:p>
            <a:r>
              <a:rPr lang="ja-JP" altLang="en-US" sz="2800" b="0" dirty="0">
                <a:latin typeface="Meiryo UI" panose="020B0604030504040204" pitchFamily="50" charset="-128"/>
                <a:ea typeface="Meiryo UI" panose="020B0604030504040204" pitchFamily="50" charset="-128"/>
              </a:rPr>
              <a:t>個別避難計画の活用</a:t>
            </a:r>
            <a:endParaRPr lang="en-US" altLang="ja-JP" sz="2800" b="0" dirty="0">
              <a:latin typeface="Meiryo UI" panose="020B0604030504040204" pitchFamily="50" charset="-128"/>
              <a:ea typeface="Meiryo UI" panose="020B0604030504040204" pitchFamily="50" charset="-128"/>
            </a:endParaRPr>
          </a:p>
          <a:p>
            <a:r>
              <a:rPr lang="ja-JP" altLang="en-US" sz="2800" b="0" dirty="0">
                <a:latin typeface="Meiryo UI" panose="020B0604030504040204" pitchFamily="50" charset="-128"/>
                <a:ea typeface="Meiryo UI" panose="020B0604030504040204" pitchFamily="50" charset="-128"/>
              </a:rPr>
              <a:t>（訓練、受け皿づくり、更新等）</a:t>
            </a:r>
            <a:endParaRPr lang="en-US" altLang="ja-JP" sz="2800" b="0" dirty="0">
              <a:latin typeface="Meiryo UI" panose="020B0604030504040204" pitchFamily="50" charset="-128"/>
              <a:ea typeface="Meiryo UI" panose="020B0604030504040204" pitchFamily="50" charset="-128"/>
            </a:endParaRPr>
          </a:p>
          <a:p>
            <a:r>
              <a:rPr lang="ja-JP" altLang="en-US" sz="2800" b="0" dirty="0">
                <a:latin typeface="Meiryo UI" panose="020B0604030504040204" pitchFamily="50" charset="-128"/>
                <a:ea typeface="Meiryo UI" panose="020B0604030504040204" pitchFamily="50" charset="-128"/>
              </a:rPr>
              <a:t>で御参考下さい</a:t>
            </a:r>
            <a:endParaRPr lang="en-US" altLang="ja-JP" sz="2800" b="0" dirty="0">
              <a:latin typeface="Meiryo UI" panose="020B0604030504040204" pitchFamily="50" charset="-128"/>
              <a:ea typeface="Meiryo UI" panose="020B0604030504040204" pitchFamily="50" charset="-128"/>
            </a:endParaRPr>
          </a:p>
        </p:txBody>
      </p:sp>
      <p:sp>
        <p:nvSpPr>
          <p:cNvPr id="9" name="二等辺三角形 8">
            <a:extLst>
              <a:ext uri="{FF2B5EF4-FFF2-40B4-BE49-F238E27FC236}">
                <a16:creationId xmlns:a16="http://schemas.microsoft.com/office/drawing/2014/main" id="{776D680B-EC42-4022-911E-D5EE756D15CE}"/>
              </a:ext>
            </a:extLst>
          </p:cNvPr>
          <p:cNvSpPr/>
          <p:nvPr/>
        </p:nvSpPr>
        <p:spPr>
          <a:xfrm rot="5400000">
            <a:off x="3694449" y="2110492"/>
            <a:ext cx="570053" cy="380326"/>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0" name="二等辺三角形 9">
            <a:extLst>
              <a:ext uri="{FF2B5EF4-FFF2-40B4-BE49-F238E27FC236}">
                <a16:creationId xmlns:a16="http://schemas.microsoft.com/office/drawing/2014/main" id="{34399510-2AF7-4166-ABFE-E9B4D62C76AB}"/>
              </a:ext>
            </a:extLst>
          </p:cNvPr>
          <p:cNvSpPr/>
          <p:nvPr/>
        </p:nvSpPr>
        <p:spPr>
          <a:xfrm rot="5400000">
            <a:off x="3694449" y="4213073"/>
            <a:ext cx="570053" cy="380326"/>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159752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６．本人・避難先施設等と調整する</a:t>
            </a:r>
          </a:p>
        </p:txBody>
      </p:sp>
      <p:sp>
        <p:nvSpPr>
          <p:cNvPr id="5" name="テキスト ボックス 4">
            <a:extLst>
              <a:ext uri="{FF2B5EF4-FFF2-40B4-BE49-F238E27FC236}">
                <a16:creationId xmlns:a16="http://schemas.microsoft.com/office/drawing/2014/main" id="{09B5E851-EEAB-4725-82D9-F1524157361E}"/>
              </a:ext>
            </a:extLst>
          </p:cNvPr>
          <p:cNvSpPr txBox="1"/>
          <p:nvPr/>
        </p:nvSpPr>
        <p:spPr>
          <a:xfrm>
            <a:off x="308802" y="965433"/>
            <a:ext cx="9490653" cy="5735405"/>
          </a:xfrm>
          <a:prstGeom prst="rect">
            <a:avLst/>
          </a:prstGeom>
          <a:noFill/>
          <a:ln w="12700">
            <a:noFill/>
          </a:ln>
        </p:spPr>
        <p:txBody>
          <a:bodyPr wrap="square" lIns="54000" tIns="54000" rIns="54000" bIns="54000" rtlCol="0" anchor="t" anchorCtr="0">
            <a:noAutofit/>
          </a:bodyPr>
          <a:lstStyle/>
          <a:p>
            <a:pPr defTabSz="495330">
              <a:lnSpc>
                <a:spcPts val="2500"/>
              </a:lnSpc>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①本人・家族との調整</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6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・わたしの避難計画（個別避難計画）の作成趣旨と、たたき台を用いて、</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本人・家族と避難のイメージ（いつ・どこへ・誰とどうやって）を共有します。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6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●内容</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□同意書兼わたしの避難計画を用いて、</a:t>
            </a:r>
            <a:r>
              <a:rPr kumimoji="1" lang="ja-JP" altLang="en-US" sz="2400" dirty="0">
                <a:latin typeface="Meiryo UI" panose="020B0604030504040204" pitchFamily="50" charset="-128"/>
                <a:ea typeface="Meiryo UI" panose="020B0604030504040204" pitchFamily="50" charset="-128"/>
              </a:rPr>
              <a:t>御</a:t>
            </a:r>
            <a:r>
              <a:rPr kumimoji="1" lang="ja-JP" altLang="en-US" sz="2400" dirty="0">
                <a:solidFill>
                  <a:prstClr val="black"/>
                </a:solidFill>
                <a:latin typeface="Meiryo UI" panose="020B0604030504040204" pitchFamily="50" charset="-128"/>
                <a:ea typeface="Meiryo UI" panose="020B0604030504040204" pitchFamily="50" charset="-128"/>
              </a:rPr>
              <a:t>理解いただきたいことを説明し</a:t>
            </a:r>
            <a:r>
              <a:rPr kumimoji="1" lang="ja-JP" altLang="en-US" sz="2400" dirty="0">
                <a:solidFill>
                  <a:srgbClr val="FF0000"/>
                </a:solidFill>
                <a:latin typeface="Meiryo UI" panose="020B0604030504040204" pitchFamily="50" charset="-128"/>
                <a:ea typeface="Meiryo UI" panose="020B0604030504040204" pitchFamily="50" charset="-128"/>
              </a:rPr>
              <a:t>、</a:t>
            </a:r>
            <a:endParaRPr kumimoji="1" lang="en-US" altLang="ja-JP" sz="2400" dirty="0">
              <a:solidFill>
                <a:srgbClr val="FF0000"/>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srgbClr val="FF0000"/>
                </a:solidFill>
                <a:latin typeface="Meiryo UI" panose="020B0604030504040204" pitchFamily="50" charset="-128"/>
                <a:ea typeface="Meiryo UI" panose="020B0604030504040204" pitchFamily="50" charset="-128"/>
              </a:rPr>
              <a:t>　 </a:t>
            </a:r>
            <a:r>
              <a:rPr kumimoji="1" lang="ja-JP" altLang="en-US" sz="2400" dirty="0">
                <a:latin typeface="Meiryo UI" panose="020B0604030504040204" pitchFamily="50" charset="-128"/>
                <a:ea typeface="Meiryo UI" panose="020B0604030504040204" pitchFamily="50" charset="-128"/>
              </a:rPr>
              <a:t>御署名をいただきます。</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□避難先施設（タイプ）と移動手段について希望等を聞き取ります。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□避難区分</a:t>
            </a:r>
            <a:r>
              <a:rPr kumimoji="1" lang="en-US" altLang="ja-JP" sz="2400" dirty="0">
                <a:solidFill>
                  <a:prstClr val="black"/>
                </a:solidFill>
                <a:latin typeface="Meiryo UI" panose="020B0604030504040204" pitchFamily="50" charset="-128"/>
                <a:ea typeface="Meiryo UI" panose="020B0604030504040204" pitchFamily="50" charset="-128"/>
              </a:rPr>
              <a:t>A~</a:t>
            </a:r>
            <a:r>
              <a:rPr kumimoji="1" lang="ja-JP" altLang="en-US" sz="2400" dirty="0">
                <a:solidFill>
                  <a:prstClr val="black"/>
                </a:solidFill>
                <a:latin typeface="Meiryo UI" panose="020B0604030504040204" pitchFamily="50" charset="-128"/>
                <a:ea typeface="Meiryo UI" panose="020B0604030504040204" pitchFamily="50" charset="-128"/>
              </a:rPr>
              <a:t>Ｄごとに補足の聞き取りを行います。</a:t>
            </a:r>
            <a:r>
              <a:rPr kumimoji="1" lang="ja-JP" altLang="en-US" sz="1800" dirty="0">
                <a:solidFill>
                  <a:prstClr val="black"/>
                </a:solidFill>
                <a:latin typeface="Meiryo UI" panose="020B0604030504040204" pitchFamily="50" charset="-128"/>
                <a:ea typeface="Meiryo UI" panose="020B0604030504040204" pitchFamily="50" charset="-128"/>
              </a:rPr>
              <a:t>（次ページに記載）</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□避難を行う場合の不安・問題・質問などについて意見交換します。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□今後の方針と進め方を確認します。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例）たたき台から修正が必要な場合、再調整結果をお伝えする。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6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●持ち物</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□同意書兼わたしの避難計画　　　　□ハザードマップ</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□聞き取りシート </a:t>
            </a:r>
            <a:r>
              <a:rPr kumimoji="1" lang="en-US" altLang="ja-JP" sz="2400" dirty="0">
                <a:solidFill>
                  <a:prstClr val="black"/>
                </a:solidFill>
                <a:latin typeface="Meiryo UI" panose="020B0604030504040204" pitchFamily="50" charset="-128"/>
                <a:ea typeface="Meiryo UI" panose="020B0604030504040204" pitchFamily="50" charset="-128"/>
              </a:rPr>
              <a:t>(</a:t>
            </a:r>
            <a:r>
              <a:rPr kumimoji="1" lang="ja-JP" altLang="en-US" sz="2400" dirty="0">
                <a:solidFill>
                  <a:prstClr val="black"/>
                </a:solidFill>
                <a:latin typeface="Meiryo UI" panose="020B0604030504040204" pitchFamily="50" charset="-128"/>
                <a:ea typeface="Meiryo UI" panose="020B0604030504040204" pitchFamily="50" charset="-128"/>
              </a:rPr>
              <a:t>避難区分ごと）　 □避難先施設のパンフレット</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□警戒情報やキキクルの説明資料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F227FB34-D0C1-4F60-9128-C26AE4DB3CFE}"/>
              </a:ext>
            </a:extLst>
          </p:cNvPr>
          <p:cNvSpPr txBox="1"/>
          <p:nvPr/>
        </p:nvSpPr>
        <p:spPr>
          <a:xfrm>
            <a:off x="7092299" y="303511"/>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11471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６．本人・避難先施設等と調整する</a:t>
            </a:r>
          </a:p>
        </p:txBody>
      </p:sp>
      <p:sp>
        <p:nvSpPr>
          <p:cNvPr id="5" name="テキスト ボックス 4">
            <a:extLst>
              <a:ext uri="{FF2B5EF4-FFF2-40B4-BE49-F238E27FC236}">
                <a16:creationId xmlns:a16="http://schemas.microsoft.com/office/drawing/2014/main" id="{09B5E851-EEAB-4725-82D9-F1524157361E}"/>
              </a:ext>
            </a:extLst>
          </p:cNvPr>
          <p:cNvSpPr txBox="1"/>
          <p:nvPr/>
        </p:nvSpPr>
        <p:spPr>
          <a:xfrm>
            <a:off x="308802" y="985508"/>
            <a:ext cx="9490653" cy="5471935"/>
          </a:xfrm>
          <a:prstGeom prst="rect">
            <a:avLst/>
          </a:prstGeom>
          <a:noFill/>
          <a:ln w="12700">
            <a:noFill/>
          </a:ln>
        </p:spPr>
        <p:txBody>
          <a:bodyPr wrap="square" lIns="54000" tIns="54000" rIns="54000" bIns="54000" rtlCol="0" anchor="t" anchorCtr="0">
            <a:noAutofit/>
          </a:bodyPr>
          <a:lstStyle/>
          <a:p>
            <a:pPr defTabSz="495330">
              <a:lnSpc>
                <a:spcPts val="3000"/>
              </a:lnSpc>
              <a:spcAft>
                <a:spcPts val="600"/>
              </a:spcAft>
            </a:pPr>
            <a:r>
              <a:rPr kumimoji="1" lang="ja-JP" altLang="en-US" sz="2400" b="1" dirty="0">
                <a:solidFill>
                  <a:prstClr val="black"/>
                </a:solidFill>
                <a:latin typeface="Meiryo UI" panose="020B0604030504040204" pitchFamily="50" charset="-128"/>
                <a:ea typeface="Meiryo UI" panose="020B0604030504040204" pitchFamily="50" charset="-128"/>
              </a:rPr>
              <a:t>聞き取り項目（例）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3000"/>
              </a:lnSpc>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●区分Ａ（要医療）</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・いつも利用している医療機関はどこか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b="1"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・ライフラインや医療が長期間停止したら困ること</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・個人としての備え（３日間であれば耐えられるか）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・医療機関や医療機器メーカーと協議していること、受けられる支援</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・どこへ避難するか、したいか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・移動手段の有無</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避難先で心配なこと、知りたいこと</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3000"/>
              </a:lnSpc>
              <a:spcBef>
                <a:spcPts val="12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●区分Ｂ（要介護）</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・いつも利用しているショートステイ（なければデイサービスなど馴染みのある施設）</a:t>
            </a:r>
            <a:endParaRPr kumimoji="1" lang="en-US" altLang="ja-JP" sz="20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latin typeface="Meiryo UI" panose="020B0604030504040204" pitchFamily="50" charset="-128"/>
                <a:ea typeface="Meiryo UI" panose="020B0604030504040204" pitchFamily="50" charset="-128"/>
              </a:rPr>
              <a:t>　・家族で介護を続けられるか。（３日間程度は続けられるか）</a:t>
            </a:r>
            <a:endParaRPr kumimoji="1" lang="en-US" altLang="ja-JP" sz="20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・どこへ避難するか、したいか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・移動手段の有無</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latin typeface="Meiryo UI" panose="020B0604030504040204" pitchFamily="50" charset="-128"/>
                <a:ea typeface="Meiryo UI" panose="020B0604030504040204" pitchFamily="50" charset="-128"/>
              </a:rPr>
              <a:t>　・避難先で心配なこと、知りたいこと</a:t>
            </a:r>
            <a:endParaRPr kumimoji="1" lang="en-US" altLang="ja-JP" sz="20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DF1B438-CB46-4468-B99B-182B88D32E4C}"/>
              </a:ext>
            </a:extLst>
          </p:cNvPr>
          <p:cNvSpPr txBox="1"/>
          <p:nvPr/>
        </p:nvSpPr>
        <p:spPr>
          <a:xfrm>
            <a:off x="7092299" y="317799"/>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359703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６．本人・避難先施設等と調整する</a:t>
            </a:r>
          </a:p>
        </p:txBody>
      </p:sp>
      <p:sp>
        <p:nvSpPr>
          <p:cNvPr id="5" name="テキスト ボックス 4">
            <a:extLst>
              <a:ext uri="{FF2B5EF4-FFF2-40B4-BE49-F238E27FC236}">
                <a16:creationId xmlns:a16="http://schemas.microsoft.com/office/drawing/2014/main" id="{09B5E851-EEAB-4725-82D9-F1524157361E}"/>
              </a:ext>
            </a:extLst>
          </p:cNvPr>
          <p:cNvSpPr txBox="1"/>
          <p:nvPr/>
        </p:nvSpPr>
        <p:spPr>
          <a:xfrm>
            <a:off x="308802" y="985508"/>
            <a:ext cx="9490653" cy="5471935"/>
          </a:xfrm>
          <a:prstGeom prst="rect">
            <a:avLst/>
          </a:prstGeom>
          <a:noFill/>
          <a:ln w="12700">
            <a:noFill/>
          </a:ln>
        </p:spPr>
        <p:txBody>
          <a:bodyPr wrap="square" lIns="54000" tIns="54000" rIns="54000" bIns="54000" rtlCol="0" anchor="t" anchorCtr="0">
            <a:noAutofit/>
          </a:bodyPr>
          <a:lstStyle/>
          <a:p>
            <a:pPr defTabSz="495330">
              <a:lnSpc>
                <a:spcPts val="3000"/>
              </a:lnSpc>
              <a:spcAft>
                <a:spcPts val="600"/>
              </a:spcAft>
            </a:pPr>
            <a:r>
              <a:rPr kumimoji="1" lang="ja-JP" altLang="en-US" sz="2400" b="1" dirty="0">
                <a:solidFill>
                  <a:prstClr val="black"/>
                </a:solidFill>
                <a:latin typeface="Meiryo UI" panose="020B0604030504040204" pitchFamily="50" charset="-128"/>
                <a:ea typeface="Meiryo UI" panose="020B0604030504040204" pitchFamily="50" charset="-128"/>
              </a:rPr>
              <a:t>聞き取り項目（例）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3000"/>
              </a:lnSpc>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●区分</a:t>
            </a:r>
            <a:r>
              <a:rPr kumimoji="1" lang="en-US" altLang="ja-JP" sz="2400" b="1" dirty="0">
                <a:solidFill>
                  <a:prstClr val="black"/>
                </a:solidFill>
                <a:latin typeface="Meiryo UI" panose="020B0604030504040204" pitchFamily="50" charset="-128"/>
                <a:ea typeface="Meiryo UI" panose="020B0604030504040204" pitchFamily="50" charset="-128"/>
              </a:rPr>
              <a:t>C</a:t>
            </a:r>
            <a:r>
              <a:rPr kumimoji="1" lang="ja-JP" altLang="en-US" sz="2400" b="1" dirty="0">
                <a:solidFill>
                  <a:prstClr val="black"/>
                </a:solidFill>
                <a:latin typeface="Meiryo UI" panose="020B0604030504040204" pitchFamily="50" charset="-128"/>
                <a:ea typeface="Meiryo UI" panose="020B0604030504040204" pitchFamily="50" charset="-128"/>
              </a:rPr>
              <a:t>（障がい）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・いつも利用している福祉サービス事業所</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b="1"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・どのような避難先タイプを希望するか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（学校の体育館、学校の教室、公共施設の会議室、通い慣れている事業所等）</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・どこへ避難するか、したいか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・移動手段の有無</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避難先で心配なこと、知りたいこと</a:t>
            </a:r>
            <a:endParaRPr kumimoji="1" lang="en-US" altLang="ja-JP" sz="2000" dirty="0">
              <a:latin typeface="Meiryo UI" panose="020B0604030504040204" pitchFamily="50" charset="-128"/>
              <a:ea typeface="Meiryo UI" panose="020B0604030504040204" pitchFamily="50" charset="-128"/>
            </a:endParaRPr>
          </a:p>
          <a:p>
            <a:pPr defTabSz="495330">
              <a:lnSpc>
                <a:spcPts val="3000"/>
              </a:lnSpc>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3000"/>
              </a:lnSpc>
              <a:spcBef>
                <a:spcPts val="12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●区分Ｄ（一般）</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a:t>
            </a:r>
            <a:r>
              <a:rPr kumimoji="1" lang="ja-JP" altLang="en-US" sz="2000" dirty="0">
                <a:solidFill>
                  <a:prstClr val="black"/>
                </a:solidFill>
                <a:latin typeface="Meiryo UI" panose="020B0604030504040204" pitchFamily="50" charset="-128"/>
                <a:ea typeface="Meiryo UI" panose="020B0604030504040204" pitchFamily="50" charset="-128"/>
              </a:rPr>
              <a:t>移動手段の有無（</a:t>
            </a:r>
            <a:r>
              <a:rPr kumimoji="1" lang="ja-JP" altLang="en-US" sz="2000" dirty="0">
                <a:latin typeface="Meiryo UI" panose="020B0604030504040204" pitchFamily="50" charset="-128"/>
                <a:ea typeface="Meiryo UI" panose="020B0604030504040204" pitchFamily="50" charset="-128"/>
              </a:rPr>
              <a:t>指定避難所へ本人・家族により移動できるか）</a:t>
            </a:r>
            <a:endParaRPr kumimoji="1" lang="en-US" altLang="ja-JP" sz="20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避難先で心配なこと、知りたいこと</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3000"/>
              </a:lnSpc>
              <a:spcAft>
                <a:spcPct val="0"/>
              </a:spcAft>
            </a:pP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A7066FE4-8FD8-4D74-A576-2E337330E35F}"/>
              </a:ext>
            </a:extLst>
          </p:cNvPr>
          <p:cNvSpPr txBox="1"/>
          <p:nvPr/>
        </p:nvSpPr>
        <p:spPr>
          <a:xfrm>
            <a:off x="7092299" y="325891"/>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41154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６．本人・避難施設等と調整する</a:t>
            </a:r>
          </a:p>
        </p:txBody>
      </p:sp>
      <p:sp>
        <p:nvSpPr>
          <p:cNvPr id="3" name="テキスト ボックス 2">
            <a:extLst>
              <a:ext uri="{FF2B5EF4-FFF2-40B4-BE49-F238E27FC236}">
                <a16:creationId xmlns:a16="http://schemas.microsoft.com/office/drawing/2014/main" id="{D5FB5DBD-8727-4CE8-B724-70D2E638D312}"/>
              </a:ext>
            </a:extLst>
          </p:cNvPr>
          <p:cNvSpPr txBox="1"/>
          <p:nvPr/>
        </p:nvSpPr>
        <p:spPr>
          <a:xfrm>
            <a:off x="308802" y="912680"/>
            <a:ext cx="9490653" cy="547193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②避難施設等との調整</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・避難施設（福祉事業者、公共施設等）、移送事業者、地域と取組趣</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旨や御協力いただきたいこと、個別避難計画のたたき台を共有します。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●内容</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□文案（●●の皆さま）で考え方や協力いただきたいことを説明します。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□災害対応を行う場合の不安・問題・質問などについて意見交換します。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en-US" altLang="ja-JP" sz="2400" dirty="0">
                <a:solidFill>
                  <a:prstClr val="black"/>
                </a:solidFill>
                <a:latin typeface="Meiryo UI" panose="020B0604030504040204" pitchFamily="50" charset="-128"/>
                <a:ea typeface="Meiryo UI" panose="020B0604030504040204" pitchFamily="50" charset="-128"/>
              </a:rPr>
              <a:t>※</a:t>
            </a:r>
            <a:r>
              <a:rPr kumimoji="1" lang="ja-JP" altLang="en-US" sz="2400" dirty="0">
                <a:solidFill>
                  <a:prstClr val="black"/>
                </a:solidFill>
                <a:latin typeface="Meiryo UI" panose="020B0604030504040204" pitchFamily="50" charset="-128"/>
                <a:ea typeface="Meiryo UI" panose="020B0604030504040204" pitchFamily="50" charset="-128"/>
              </a:rPr>
              <a:t>意見交換のなかで、聞き取りしたいことを確認します。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□最後に方針と今後の進め方を確認します。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●持ち物</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□●●の皆さま　　□ハザードマップ　　□聞き取りシート</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56CF0184-DFD6-4519-9FA0-888BFBECABF0}"/>
              </a:ext>
            </a:extLst>
          </p:cNvPr>
          <p:cNvSpPr txBox="1"/>
          <p:nvPr/>
        </p:nvSpPr>
        <p:spPr>
          <a:xfrm>
            <a:off x="7078011" y="317799"/>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237640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７．個別避難計画を完成・共有する</a:t>
            </a:r>
          </a:p>
        </p:txBody>
      </p:sp>
      <p:sp>
        <p:nvSpPr>
          <p:cNvPr id="6" name="テキスト ボックス 5">
            <a:extLst>
              <a:ext uri="{FF2B5EF4-FFF2-40B4-BE49-F238E27FC236}">
                <a16:creationId xmlns:a16="http://schemas.microsoft.com/office/drawing/2014/main" id="{DEEE88B0-F156-4AC4-A871-F3C9257F6367}"/>
              </a:ext>
            </a:extLst>
          </p:cNvPr>
          <p:cNvSpPr txBox="1"/>
          <p:nvPr/>
        </p:nvSpPr>
        <p:spPr>
          <a:xfrm>
            <a:off x="308802" y="953140"/>
            <a:ext cx="9490653" cy="5471935"/>
          </a:xfrm>
          <a:prstGeom prst="rect">
            <a:avLst/>
          </a:prstGeom>
          <a:noFill/>
          <a:ln w="12700">
            <a:noFill/>
          </a:ln>
        </p:spPr>
        <p:txBody>
          <a:bodyPr wrap="square" lIns="54000" tIns="54000" rIns="54000" bIns="54000" rtlCol="0" anchor="t" anchorCtr="0">
            <a:noAutofit/>
          </a:bodyPr>
          <a:lstStyle/>
          <a:p>
            <a:pPr defTabSz="495330">
              <a:lnSpc>
                <a:spcPts val="25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・本人の同意を得て、わたしの避難計画（個別避難計画）を避難支援等</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関係者と共有し、それぞれの体制づくりや対策につなげます。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500"/>
              </a:lnSpc>
              <a:spcBef>
                <a:spcPts val="6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●内容</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□わたしの避難計画（個別避難計画）を完成させ、本人に「同意書兼わた　</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しの避難計画」の写しをお渡します。</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□わたしの避難計画（個別避難計画）に記載された避難支援等実施者や、　</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避難施設の施設管理者等に、「わたしの避難計画」の写しをお渡しし、受領　</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書を提出いただきます。</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□わたしの避難計画（個別避難計画）の共有先（避難支援等関係者　</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（自治会、自主防災組織、●●、●●、福祉サービス事業者、移送協力</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事業者等））を検討します。</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□避難支援等関係者に「わたしの避難計画」の写しをお渡しし、受領書を提</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latin typeface="Meiryo UI" panose="020B0604030504040204" pitchFamily="50" charset="-128"/>
                <a:ea typeface="Meiryo UI" panose="020B0604030504040204" pitchFamily="50" charset="-128"/>
              </a:rPr>
              <a:t>　　出いただきます。</a:t>
            </a:r>
            <a:endParaRPr kumimoji="1" lang="en-US" altLang="ja-JP" sz="2400" dirty="0">
              <a:latin typeface="Meiryo UI" panose="020B0604030504040204" pitchFamily="50" charset="-128"/>
              <a:ea typeface="Meiryo UI" panose="020B0604030504040204" pitchFamily="50" charset="-128"/>
            </a:endParaRPr>
          </a:p>
          <a:p>
            <a:pPr defTabSz="495330">
              <a:lnSpc>
                <a:spcPts val="2500"/>
              </a:lnSpc>
              <a:spcBef>
                <a:spcPts val="6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●持ち物</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5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□同意書兼わたしの避難計画の写し　  □受領書</a:t>
            </a: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9407A583-1195-4FF2-BDAC-6C9BE3786AAB}"/>
              </a:ext>
            </a:extLst>
          </p:cNvPr>
          <p:cNvSpPr txBox="1"/>
          <p:nvPr/>
        </p:nvSpPr>
        <p:spPr>
          <a:xfrm>
            <a:off x="7092299" y="317798"/>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27720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８．訓練する（①避難の声かけ）</a:t>
            </a:r>
          </a:p>
        </p:txBody>
      </p:sp>
      <p:sp>
        <p:nvSpPr>
          <p:cNvPr id="4" name="テキスト ボックス 3">
            <a:extLst>
              <a:ext uri="{FF2B5EF4-FFF2-40B4-BE49-F238E27FC236}">
                <a16:creationId xmlns:a16="http://schemas.microsoft.com/office/drawing/2014/main" id="{9CC589FE-B3B8-4C72-AAFA-A0CCE24FE51D}"/>
              </a:ext>
            </a:extLst>
          </p:cNvPr>
          <p:cNvSpPr txBox="1"/>
          <p:nvPr/>
        </p:nvSpPr>
        <p:spPr>
          <a:xfrm>
            <a:off x="308802" y="953140"/>
            <a:ext cx="9490653" cy="5471935"/>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・わたしの避難計画（個別避難計画）に沿って、早めの避難が実施されるよう</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「避難の声かけ」訓練を行います。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●「避難の声かけ」の方法</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□警戒レベル３（高齢者等避難）が発令されたら、本人・家族に声をか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けて、避難を促します。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en-US" altLang="ja-JP"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□声かけの方法は、訪問、電話、既読を確認できるＳＮＳなど、地域で</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話し合って、決めてください。</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□警戒レベル４（避難指示）が発令されたら、避難の声かけは中断して、</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みなさん避難してください。</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（土砂災害警戒区域や、浸水想定区域からの退避（立退き））</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●地域の体制づくり</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□「避難の声かけ」の役割分担を決めておきます。</a:t>
            </a:r>
            <a:r>
              <a:rPr kumimoji="1" lang="ja-JP" altLang="en-US" sz="2000" dirty="0">
                <a:solidFill>
                  <a:prstClr val="black"/>
                </a:solidFill>
                <a:latin typeface="Meiryo UI" panose="020B0604030504040204" pitchFamily="50" charset="-128"/>
                <a:ea typeface="Meiryo UI" panose="020B0604030504040204" pitchFamily="50" charset="-128"/>
              </a:rPr>
              <a:t>（複数名・チームで対応）</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754C727-1ABC-4293-B7A8-800456E7DDB6}"/>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47572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８．訓練する（①避難の声かけ）</a:t>
            </a:r>
          </a:p>
        </p:txBody>
      </p:sp>
      <p:sp>
        <p:nvSpPr>
          <p:cNvPr id="4" name="テキスト ボックス 3">
            <a:extLst>
              <a:ext uri="{FF2B5EF4-FFF2-40B4-BE49-F238E27FC236}">
                <a16:creationId xmlns:a16="http://schemas.microsoft.com/office/drawing/2014/main" id="{9CC589FE-B3B8-4C72-AAFA-A0CCE24FE51D}"/>
              </a:ext>
            </a:extLst>
          </p:cNvPr>
          <p:cNvSpPr txBox="1"/>
          <p:nvPr/>
        </p:nvSpPr>
        <p:spPr>
          <a:xfrm>
            <a:off x="308802" y="953140"/>
            <a:ext cx="9490653" cy="5471935"/>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●「避難の声かけ」訓練の方法（例）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（方法１）ロールプレイング（本人・家族の参加なし）</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□「避難の声かけ」担当者にお集まりいただきます。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「要配慮者の本人・家族担当」と「声かけ担当」に分かれます。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□警戒レベル３（高齢者等避難）が発令された想定で、本人・家族に声</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をかけて、避難を促します。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en-US" altLang="ja-JP"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声かけ担当：「●●さん、警戒レベル３が出たよ。避難しよう。わたしの</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避難計画の通りに避難できそう？」</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本人役：「大丈夫。もう少しで迎えに来てくれる」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声かけ担当：「よかったな。出かける準備しといて。」</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en-US" altLang="ja-JP" sz="2400" dirty="0">
                <a:solidFill>
                  <a:prstClr val="black"/>
                </a:solidFill>
                <a:latin typeface="Meiryo UI" panose="020B0604030504040204" pitchFamily="50" charset="-128"/>
                <a:ea typeface="Meiryo UI" panose="020B0604030504040204" pitchFamily="50" charset="-128"/>
              </a:rPr>
              <a:t>※</a:t>
            </a:r>
            <a:r>
              <a:rPr kumimoji="1" lang="ja-JP" altLang="en-US" sz="2400" dirty="0">
                <a:solidFill>
                  <a:prstClr val="black"/>
                </a:solidFill>
                <a:latin typeface="Meiryo UI" panose="020B0604030504040204" pitchFamily="50" charset="-128"/>
                <a:ea typeface="Meiryo UI" panose="020B0604030504040204" pitchFamily="50" charset="-128"/>
              </a:rPr>
              <a:t> 「要配慮者の本人・家族担当」が様々な回答をするパターンを</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用意しておきます。（例：家族が入院で不在、一時避難を渋る）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03DFB9F-E42D-42F9-B2CE-83BF54FFBD78}"/>
              </a:ext>
            </a:extLst>
          </p:cNvPr>
          <p:cNvSpPr txBox="1"/>
          <p:nvPr/>
        </p:nvSpPr>
        <p:spPr>
          <a:xfrm>
            <a:off x="7092299" y="187665"/>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215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８．訓練する（①避難の声かけ）</a:t>
            </a:r>
          </a:p>
        </p:txBody>
      </p:sp>
      <p:sp>
        <p:nvSpPr>
          <p:cNvPr id="4" name="テキスト ボックス 3">
            <a:extLst>
              <a:ext uri="{FF2B5EF4-FFF2-40B4-BE49-F238E27FC236}">
                <a16:creationId xmlns:a16="http://schemas.microsoft.com/office/drawing/2014/main" id="{9CC589FE-B3B8-4C72-AAFA-A0CCE24FE51D}"/>
              </a:ext>
            </a:extLst>
          </p:cNvPr>
          <p:cNvSpPr txBox="1"/>
          <p:nvPr/>
        </p:nvSpPr>
        <p:spPr>
          <a:xfrm>
            <a:off x="308802" y="953140"/>
            <a:ext cx="9490653" cy="5471935"/>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●「避難の声かけ」訓練の方法（例）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12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（方法２）避難の声かけ</a:t>
            </a:r>
            <a:r>
              <a:rPr kumimoji="1" lang="en-US" altLang="ja-JP" sz="2400" b="1" dirty="0">
                <a:solidFill>
                  <a:prstClr val="black"/>
                </a:solidFill>
                <a:latin typeface="Meiryo UI" panose="020B0604030504040204" pitchFamily="50" charset="-128"/>
                <a:ea typeface="Meiryo UI" panose="020B0604030504040204" pitchFamily="50" charset="-128"/>
              </a:rPr>
              <a:t>+</a:t>
            </a:r>
            <a:r>
              <a:rPr kumimoji="1" lang="ja-JP" altLang="en-US" sz="2400" b="1" dirty="0">
                <a:solidFill>
                  <a:prstClr val="black"/>
                </a:solidFill>
                <a:latin typeface="Meiryo UI" panose="020B0604030504040204" pitchFamily="50" charset="-128"/>
                <a:ea typeface="Meiryo UI" panose="020B0604030504040204" pitchFamily="50" charset="-128"/>
              </a:rPr>
              <a:t>避難（本人・家族の参加あり）</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□警戒レベル３が発令されます。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□家族が、避難先の施設に送迎を依頼します。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□施設は、受け入れの準備をします。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□本人・家族が、持ち物を用意します。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□声かけ担当が訪ねてきます。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本人・家族は、「わたしの避難計画」に沿って避難すると答えます。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□施設から送迎車が到着します。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□本人・家族が荷物をもって施設へ避難（移動）します。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en-US" altLang="ja-JP" sz="2000"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en-US" altLang="ja-JP" sz="2000" dirty="0">
                <a:solidFill>
                  <a:prstClr val="black"/>
                </a:solidFill>
                <a:latin typeface="Meiryo UI" panose="020B0604030504040204" pitchFamily="50" charset="-128"/>
                <a:ea typeface="Meiryo UI" panose="020B0604030504040204" pitchFamily="50" charset="-128"/>
              </a:rPr>
              <a:t>※</a:t>
            </a:r>
            <a:r>
              <a:rPr kumimoji="1" lang="ja-JP" altLang="en-US" sz="2000" dirty="0">
                <a:solidFill>
                  <a:prstClr val="black"/>
                </a:solidFill>
                <a:latin typeface="Meiryo UI" panose="020B0604030504040204" pitchFamily="50" charset="-128"/>
                <a:ea typeface="Meiryo UI" panose="020B0604030504040204" pitchFamily="50" charset="-128"/>
              </a:rPr>
              <a:t>本人の移動が難しい場合、家族のみが見学を兼ねて移動する方法もあります。</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□施設に到着後、施設が受付をします。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□本人・家族が避難スペースに入ります。（ダンボールベッドなど）</a:t>
            </a:r>
          </a:p>
          <a:p>
            <a:pPr defTabSz="495330">
              <a:lnSpc>
                <a:spcPts val="2700"/>
              </a:lnSpc>
              <a:spcBef>
                <a:spcPts val="528"/>
              </a:spcBef>
              <a:spcAft>
                <a:spcPct val="0"/>
              </a:spcAft>
            </a:pPr>
            <a:r>
              <a:rPr kumimoji="1" lang="en-US" altLang="ja-JP" sz="2000" dirty="0">
                <a:solidFill>
                  <a:prstClr val="black"/>
                </a:solidFill>
                <a:latin typeface="Meiryo UI" panose="020B0604030504040204" pitchFamily="50" charset="-128"/>
                <a:ea typeface="Meiryo UI" panose="020B0604030504040204" pitchFamily="50" charset="-128"/>
              </a:rPr>
              <a:t>  </a:t>
            </a:r>
            <a:r>
              <a:rPr kumimoji="1" lang="ja-JP" altLang="en-US" sz="2000" dirty="0">
                <a:solidFill>
                  <a:prstClr val="black"/>
                </a:solidFill>
                <a:latin typeface="Meiryo UI" panose="020B0604030504040204" pitchFamily="50" charset="-128"/>
                <a:ea typeface="Meiryo UI" panose="020B0604030504040204" pitchFamily="50" charset="-128"/>
              </a:rPr>
              <a:t>　</a:t>
            </a:r>
            <a:endParaRPr kumimoji="1" lang="en-US" altLang="ja-JP" sz="2000" dirty="0">
              <a:solidFill>
                <a:prstClr val="black"/>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51134566-1C0D-4F9A-8ED1-95522823E2AC}"/>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A60051C-714A-443D-ADFE-D4BA183462D7}"/>
              </a:ext>
            </a:extLst>
          </p:cNvPr>
          <p:cNvSpPr txBox="1"/>
          <p:nvPr/>
        </p:nvSpPr>
        <p:spPr>
          <a:xfrm>
            <a:off x="241326" y="1912708"/>
            <a:ext cx="796165" cy="364500"/>
          </a:xfrm>
          <a:prstGeom prst="rect">
            <a:avLst/>
          </a:prstGeom>
          <a:solidFill>
            <a:schemeClr val="accent1">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レベル３</a:t>
            </a:r>
          </a:p>
        </p:txBody>
      </p:sp>
      <p:sp>
        <p:nvSpPr>
          <p:cNvPr id="7" name="テキスト ボックス 6">
            <a:extLst>
              <a:ext uri="{FF2B5EF4-FFF2-40B4-BE49-F238E27FC236}">
                <a16:creationId xmlns:a16="http://schemas.microsoft.com/office/drawing/2014/main" id="{F9E7F3B9-3C52-433B-A40E-9B8E4E7CDCDF}"/>
              </a:ext>
            </a:extLst>
          </p:cNvPr>
          <p:cNvSpPr txBox="1"/>
          <p:nvPr/>
        </p:nvSpPr>
        <p:spPr>
          <a:xfrm>
            <a:off x="241325" y="2319451"/>
            <a:ext cx="796165" cy="1997572"/>
          </a:xfrm>
          <a:prstGeom prst="rect">
            <a:avLst/>
          </a:prstGeom>
          <a:solidFill>
            <a:schemeClr val="accent1">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endParaRPr kumimoji="1" lang="en-US" altLang="ja-JP" sz="16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endParaRPr kumimoji="1" lang="en-US" altLang="ja-JP" sz="16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避難</a:t>
            </a:r>
            <a:endParaRPr kumimoji="1" lang="en-US" altLang="ja-JP" sz="1600" dirty="0">
              <a:solidFill>
                <a:prstClr val="black"/>
              </a:solidFill>
              <a:latin typeface="Meiryo UI" panose="020B0604030504040204" pitchFamily="50" charset="-128"/>
              <a:ea typeface="Meiryo UI" panose="020B0604030504040204" pitchFamily="50" charset="-128"/>
            </a:endParaRPr>
          </a:p>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準備</a:t>
            </a:r>
          </a:p>
        </p:txBody>
      </p:sp>
      <p:sp>
        <p:nvSpPr>
          <p:cNvPr id="9" name="テキスト ボックス 8">
            <a:extLst>
              <a:ext uri="{FF2B5EF4-FFF2-40B4-BE49-F238E27FC236}">
                <a16:creationId xmlns:a16="http://schemas.microsoft.com/office/drawing/2014/main" id="{3C7ADAF6-C388-4AA1-B25E-2C3DDDC01B79}"/>
              </a:ext>
            </a:extLst>
          </p:cNvPr>
          <p:cNvSpPr txBox="1"/>
          <p:nvPr/>
        </p:nvSpPr>
        <p:spPr>
          <a:xfrm>
            <a:off x="241326" y="4428393"/>
            <a:ext cx="796165" cy="1189892"/>
          </a:xfrm>
          <a:prstGeom prst="rect">
            <a:avLst/>
          </a:prstGeom>
          <a:solidFill>
            <a:schemeClr val="accent1">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移動</a:t>
            </a:r>
            <a:endParaRPr kumimoji="1" lang="en-US" altLang="ja-JP" sz="1600" dirty="0">
              <a:solidFill>
                <a:prstClr val="black"/>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141314A9-3CD5-4B97-BE2C-D678F4621669}"/>
              </a:ext>
            </a:extLst>
          </p:cNvPr>
          <p:cNvSpPr txBox="1"/>
          <p:nvPr/>
        </p:nvSpPr>
        <p:spPr>
          <a:xfrm>
            <a:off x="241324" y="5705570"/>
            <a:ext cx="796165" cy="530470"/>
          </a:xfrm>
          <a:prstGeom prst="rect">
            <a:avLst/>
          </a:prstGeom>
          <a:solidFill>
            <a:schemeClr val="accent1">
              <a:lumMod val="20000"/>
              <a:lumOff val="80000"/>
            </a:schemeClr>
          </a:solidFill>
          <a:ln w="12700">
            <a:noFill/>
          </a:ln>
        </p:spPr>
        <p:txBody>
          <a:bodyPr wrap="none" lIns="54000" tIns="54000" rIns="54000" bIns="54000" rtlCol="0" anchor="t" anchorCtr="0">
            <a:noAutofit/>
          </a:bodyPr>
          <a:lstStyle/>
          <a:p>
            <a:pPr algn="ctr" defTabSz="495330">
              <a:spcBef>
                <a:spcPts val="528"/>
              </a:spcBef>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受入</a:t>
            </a:r>
            <a:endParaRPr kumimoji="1" lang="en-US" altLang="ja-JP" sz="160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038340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８</a:t>
            </a:r>
            <a:r>
              <a:rPr kumimoji="1" lang="ja-JP" altLang="en-US" dirty="0">
                <a:latin typeface="Meiryo UI" panose="020B0604030504040204" pitchFamily="50" charset="-128"/>
                <a:ea typeface="Meiryo UI" panose="020B0604030504040204" pitchFamily="50" charset="-128"/>
              </a:rPr>
              <a:t>．訓練する（②安否確認）</a:t>
            </a:r>
          </a:p>
        </p:txBody>
      </p:sp>
      <p:sp>
        <p:nvSpPr>
          <p:cNvPr id="4" name="テキスト ボックス 3">
            <a:extLst>
              <a:ext uri="{FF2B5EF4-FFF2-40B4-BE49-F238E27FC236}">
                <a16:creationId xmlns:a16="http://schemas.microsoft.com/office/drawing/2014/main" id="{9CC589FE-B3B8-4C72-AAFA-A0CCE24FE51D}"/>
              </a:ext>
            </a:extLst>
          </p:cNvPr>
          <p:cNvSpPr txBox="1"/>
          <p:nvPr/>
        </p:nvSpPr>
        <p:spPr>
          <a:xfrm>
            <a:off x="206473" y="953141"/>
            <a:ext cx="9490653" cy="5164856"/>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●「安否確認」訓練の方法（例）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1200"/>
              </a:spcBef>
              <a:spcAft>
                <a:spcPts val="1200"/>
              </a:spcAft>
            </a:pPr>
            <a:r>
              <a:rPr kumimoji="1" lang="ja-JP" altLang="en-US" sz="2400" b="1" dirty="0">
                <a:solidFill>
                  <a:prstClr val="black"/>
                </a:solidFill>
                <a:latin typeface="Meiryo UI" panose="020B0604030504040204" pitchFamily="50" charset="-128"/>
                <a:ea typeface="Meiryo UI" panose="020B0604030504040204" pitchFamily="50" charset="-128"/>
              </a:rPr>
              <a:t>（震度５強以上の大規模地震が発生したとき）</a:t>
            </a: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・発災後</a:t>
            </a:r>
            <a:r>
              <a:rPr kumimoji="1" lang="en-US" altLang="ja-JP" sz="2400" dirty="0">
                <a:solidFill>
                  <a:prstClr val="black"/>
                </a:solidFill>
                <a:latin typeface="Meiryo UI" panose="020B0604030504040204" pitchFamily="50" charset="-128"/>
                <a:ea typeface="Meiryo UI" panose="020B0604030504040204" pitchFamily="50" charset="-128"/>
              </a:rPr>
              <a:t>30</a:t>
            </a:r>
            <a:r>
              <a:rPr kumimoji="1" lang="ja-JP" altLang="en-US" sz="2400" dirty="0">
                <a:solidFill>
                  <a:prstClr val="black"/>
                </a:solidFill>
                <a:latin typeface="Meiryo UI" panose="020B0604030504040204" pitchFamily="50" charset="-128"/>
                <a:ea typeface="Meiryo UI" panose="020B0604030504040204" pitchFamily="50" charset="-128"/>
              </a:rPr>
              <a:t>分程度したら、予め定めておいた地域の一時集合場所に集まり、　</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安否を確認します。</a:t>
            </a: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・居合わせた人で、「避難行動要支援者」の安否を確認し、</a:t>
            </a:r>
            <a:r>
              <a:rPr kumimoji="1" lang="ja-JP" altLang="en-US" sz="2400" dirty="0">
                <a:solidFill>
                  <a:srgbClr val="C00000"/>
                </a:solidFill>
                <a:latin typeface="Meiryo UI" panose="020B0604030504040204" pitchFamily="50" charset="-128"/>
                <a:ea typeface="Meiryo UI" panose="020B0604030504040204" pitchFamily="50" charset="-128"/>
              </a:rPr>
              <a:t>「３日以内の緊急</a:t>
            </a:r>
            <a:endParaRPr kumimoji="1" lang="en-US" altLang="ja-JP" sz="2400" dirty="0">
              <a:solidFill>
                <a:srgbClr val="C00000"/>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en-US" altLang="ja-JP" sz="2400" dirty="0">
                <a:solidFill>
                  <a:srgbClr val="C00000"/>
                </a:solidFill>
                <a:latin typeface="Meiryo UI" panose="020B0604030504040204" pitchFamily="50" charset="-128"/>
                <a:ea typeface="Meiryo UI" panose="020B0604030504040204" pitchFamily="50" charset="-128"/>
              </a:rPr>
              <a:t> </a:t>
            </a:r>
            <a:r>
              <a:rPr kumimoji="1" lang="ja-JP" altLang="en-US" sz="2400" dirty="0">
                <a:solidFill>
                  <a:srgbClr val="C00000"/>
                </a:solidFill>
                <a:latin typeface="Meiryo UI" panose="020B0604030504040204" pitchFamily="50" charset="-128"/>
                <a:ea typeface="Meiryo UI" panose="020B0604030504040204" pitchFamily="50" charset="-128"/>
              </a:rPr>
              <a:t>対応が必要な人」</a:t>
            </a:r>
            <a:r>
              <a:rPr kumimoji="1" lang="ja-JP" altLang="en-US" sz="2400" dirty="0">
                <a:solidFill>
                  <a:prstClr val="black"/>
                </a:solidFill>
                <a:latin typeface="Meiryo UI" panose="020B0604030504040204" pitchFamily="50" charset="-128"/>
                <a:ea typeface="Meiryo UI" panose="020B0604030504040204" pitchFamily="50" charset="-128"/>
              </a:rPr>
              <a:t>がいた場合は、避難所に配置している行政職員等を通じて、</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en-US" altLang="ja-JP"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市の災害対策本部に知らせます。</a:t>
            </a:r>
            <a:endParaRPr kumimoji="1" lang="ja-JP" altLang="en-US"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1200"/>
              </a:spcBef>
              <a:spcAft>
                <a:spcPct val="0"/>
              </a:spcAft>
            </a:pPr>
            <a:r>
              <a:rPr kumimoji="1" lang="ja-JP" altLang="en-US" sz="2400" dirty="0">
                <a:solidFill>
                  <a:srgbClr val="C00000"/>
                </a:solidFill>
                <a:latin typeface="Meiryo UI" panose="020B0604030504040204" pitchFamily="50" charset="-128"/>
                <a:ea typeface="Meiryo UI" panose="020B0604030504040204" pitchFamily="50" charset="-128"/>
              </a:rPr>
              <a:t>　［３日以内の緊急対応が必要な人］</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589B62D1-DA0D-4F4D-BAF9-9B72F1F2A4C5}"/>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490DC153-C94E-4B9B-B8F5-254D60362BCE}"/>
              </a:ext>
            </a:extLst>
          </p:cNvPr>
          <p:cNvSpPr/>
          <p:nvPr/>
        </p:nvSpPr>
        <p:spPr>
          <a:xfrm>
            <a:off x="800100" y="4264269"/>
            <a:ext cx="8590085" cy="1853728"/>
          </a:xfrm>
          <a:prstGeom prst="rect">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2000" dirty="0">
                <a:solidFill>
                  <a:srgbClr val="000000"/>
                </a:solidFill>
                <a:latin typeface="Meiryo UI" panose="020B0604030504040204" pitchFamily="50" charset="-128"/>
                <a:ea typeface="Meiryo UI" panose="020B0604030504040204" pitchFamily="50" charset="-128"/>
              </a:rPr>
              <a:t>下記３点のいずれかに該当する人</a:t>
            </a:r>
          </a:p>
          <a:p>
            <a:r>
              <a:rPr kumimoji="1" lang="ja-JP" altLang="en-US" sz="2000" dirty="0">
                <a:solidFill>
                  <a:srgbClr val="000000"/>
                </a:solidFill>
                <a:latin typeface="Meiryo UI" panose="020B0604030504040204" pitchFamily="50" charset="-128"/>
                <a:ea typeface="Meiryo UI" panose="020B0604030504040204" pitchFamily="50" charset="-128"/>
              </a:rPr>
              <a:t>   　</a:t>
            </a:r>
            <a:r>
              <a:rPr kumimoji="1" lang="en-US" altLang="ja-JP" sz="2000" dirty="0">
                <a:solidFill>
                  <a:srgbClr val="000000"/>
                </a:solidFill>
                <a:latin typeface="Meiryo UI" panose="020B0604030504040204" pitchFamily="50" charset="-128"/>
                <a:ea typeface="Meiryo UI" panose="020B0604030504040204" pitchFamily="50" charset="-128"/>
              </a:rPr>
              <a:t>Q1</a:t>
            </a:r>
            <a:r>
              <a:rPr kumimoji="1" lang="ja-JP" altLang="en-US" sz="2000" dirty="0">
                <a:solidFill>
                  <a:srgbClr val="000000"/>
                </a:solidFill>
                <a:latin typeface="Meiryo UI" panose="020B0604030504040204" pitchFamily="50" charset="-128"/>
                <a:ea typeface="Meiryo UI" panose="020B0604030504040204" pitchFamily="50" charset="-128"/>
              </a:rPr>
              <a:t>　区分</a:t>
            </a:r>
            <a:r>
              <a:rPr kumimoji="1" lang="en-US" altLang="ja-JP" sz="2000" dirty="0">
                <a:solidFill>
                  <a:srgbClr val="000000"/>
                </a:solidFill>
                <a:latin typeface="Meiryo UI" panose="020B0604030504040204" pitchFamily="50" charset="-128"/>
                <a:ea typeface="Meiryo UI" panose="020B0604030504040204" pitchFamily="50" charset="-128"/>
              </a:rPr>
              <a:t>A~</a:t>
            </a:r>
            <a:r>
              <a:rPr kumimoji="1" lang="ja-JP" altLang="en-US" sz="2000" dirty="0">
                <a:solidFill>
                  <a:srgbClr val="000000"/>
                </a:solidFill>
                <a:latin typeface="Meiryo UI" panose="020B0604030504040204" pitchFamily="50" charset="-128"/>
                <a:ea typeface="Meiryo UI" panose="020B0604030504040204" pitchFamily="50" charset="-128"/>
              </a:rPr>
              <a:t>Ｃの方で介助できる人が傍にいない方。</a:t>
            </a:r>
          </a:p>
          <a:p>
            <a:r>
              <a:rPr kumimoji="1" lang="ja-JP" altLang="en-US" sz="2000" dirty="0">
                <a:solidFill>
                  <a:srgbClr val="000000"/>
                </a:solidFill>
                <a:latin typeface="Meiryo UI" panose="020B0604030504040204" pitchFamily="50" charset="-128"/>
                <a:ea typeface="Meiryo UI" panose="020B0604030504040204" pitchFamily="50" charset="-128"/>
              </a:rPr>
              <a:t>   　</a:t>
            </a:r>
            <a:r>
              <a:rPr kumimoji="1" lang="en-US" altLang="ja-JP" sz="2000" dirty="0">
                <a:solidFill>
                  <a:srgbClr val="000000"/>
                </a:solidFill>
                <a:latin typeface="Meiryo UI" panose="020B0604030504040204" pitchFamily="50" charset="-128"/>
                <a:ea typeface="Meiryo UI" panose="020B0604030504040204" pitchFamily="50" charset="-128"/>
              </a:rPr>
              <a:t>Q2</a:t>
            </a:r>
            <a:r>
              <a:rPr kumimoji="1" lang="ja-JP" altLang="en-US" sz="2000" dirty="0">
                <a:solidFill>
                  <a:srgbClr val="000000"/>
                </a:solidFill>
                <a:latin typeface="Meiryo UI" panose="020B0604030504040204" pitchFamily="50" charset="-128"/>
                <a:ea typeface="Meiryo UI" panose="020B0604030504040204" pitchFamily="50" charset="-128"/>
              </a:rPr>
              <a:t>　区分Ａ</a:t>
            </a:r>
            <a:r>
              <a:rPr kumimoji="1" lang="en-US" altLang="ja-JP" sz="2000" dirty="0">
                <a:solidFill>
                  <a:srgbClr val="000000"/>
                </a:solidFill>
                <a:latin typeface="Meiryo UI" panose="020B0604030504040204" pitchFamily="50" charset="-128"/>
                <a:ea typeface="Meiryo UI" panose="020B0604030504040204" pitchFamily="50" charset="-128"/>
              </a:rPr>
              <a:t>~</a:t>
            </a:r>
            <a:r>
              <a:rPr kumimoji="1" lang="ja-JP" altLang="en-US" sz="2000" dirty="0">
                <a:solidFill>
                  <a:srgbClr val="000000"/>
                </a:solidFill>
                <a:latin typeface="Meiryo UI" panose="020B0604030504040204" pitchFamily="50" charset="-128"/>
                <a:ea typeface="Meiryo UI" panose="020B0604030504040204" pitchFamily="50" charset="-128"/>
              </a:rPr>
              <a:t>Ｃの方で自宅が全壊などで、自宅に留まることができない方。</a:t>
            </a:r>
          </a:p>
          <a:p>
            <a:r>
              <a:rPr kumimoji="1" lang="ja-JP" altLang="en-US" sz="2000" dirty="0">
                <a:solidFill>
                  <a:srgbClr val="000000"/>
                </a:solidFill>
                <a:latin typeface="Meiryo UI" panose="020B0604030504040204" pitchFamily="50" charset="-128"/>
                <a:ea typeface="Meiryo UI" panose="020B0604030504040204" pitchFamily="50" charset="-128"/>
              </a:rPr>
              <a:t>　 　</a:t>
            </a:r>
            <a:r>
              <a:rPr kumimoji="1" lang="en-US" altLang="ja-JP" sz="2000" dirty="0">
                <a:solidFill>
                  <a:srgbClr val="000000"/>
                </a:solidFill>
                <a:latin typeface="Meiryo UI" panose="020B0604030504040204" pitchFamily="50" charset="-128"/>
                <a:ea typeface="Meiryo UI" panose="020B0604030504040204" pitchFamily="50" charset="-128"/>
              </a:rPr>
              <a:t>Q3</a:t>
            </a:r>
            <a:r>
              <a:rPr kumimoji="1" lang="ja-JP" altLang="en-US" sz="2000" dirty="0">
                <a:solidFill>
                  <a:srgbClr val="000000"/>
                </a:solidFill>
                <a:latin typeface="Meiryo UI" panose="020B0604030504040204" pitchFamily="50" charset="-128"/>
                <a:ea typeface="Meiryo UI" panose="020B0604030504040204" pitchFamily="50" charset="-128"/>
              </a:rPr>
              <a:t>　区分Ａの方で、</a:t>
            </a:r>
            <a:r>
              <a:rPr kumimoji="1" lang="en-US" altLang="ja-JP" sz="2000" dirty="0">
                <a:solidFill>
                  <a:srgbClr val="000000"/>
                </a:solidFill>
                <a:latin typeface="Meiryo UI" panose="020B0604030504040204" pitchFamily="50" charset="-128"/>
                <a:ea typeface="Meiryo UI" panose="020B0604030504040204" pitchFamily="50" charset="-128"/>
              </a:rPr>
              <a:t>3</a:t>
            </a:r>
            <a:r>
              <a:rPr kumimoji="1" lang="ja-JP" altLang="en-US" sz="2000" dirty="0">
                <a:solidFill>
                  <a:srgbClr val="000000"/>
                </a:solidFill>
                <a:latin typeface="Meiryo UI" panose="020B0604030504040204" pitchFamily="50" charset="-128"/>
                <a:ea typeface="Meiryo UI" panose="020B0604030504040204" pitchFamily="50" charset="-128"/>
              </a:rPr>
              <a:t>日以内に医療を受けること（人工透析等）や</a:t>
            </a:r>
            <a:endParaRPr kumimoji="1" lang="en-US" altLang="ja-JP" sz="2000" dirty="0">
              <a:solidFill>
                <a:srgbClr val="000000"/>
              </a:solidFill>
              <a:latin typeface="Meiryo UI" panose="020B0604030504040204" pitchFamily="50" charset="-128"/>
              <a:ea typeface="Meiryo UI" panose="020B0604030504040204" pitchFamily="50" charset="-128"/>
            </a:endParaRPr>
          </a:p>
          <a:p>
            <a:r>
              <a:rPr kumimoji="1" lang="en-US" altLang="ja-JP" sz="2000" dirty="0">
                <a:solidFill>
                  <a:srgbClr val="000000"/>
                </a:solidFill>
                <a:latin typeface="Meiryo UI" panose="020B0604030504040204" pitchFamily="50" charset="-128"/>
                <a:ea typeface="Meiryo UI" panose="020B0604030504040204" pitchFamily="50" charset="-128"/>
              </a:rPr>
              <a:t>          </a:t>
            </a:r>
            <a:r>
              <a:rPr kumimoji="1" lang="ja-JP" altLang="en-US" sz="2000" dirty="0">
                <a:solidFill>
                  <a:srgbClr val="000000"/>
                </a:solidFill>
                <a:latin typeface="Meiryo UI" panose="020B0604030504040204" pitchFamily="50" charset="-128"/>
                <a:ea typeface="Meiryo UI" panose="020B0604030504040204" pitchFamily="50" charset="-128"/>
              </a:rPr>
              <a:t> 電源や酸素が必要な方。（人工呼吸器、在宅酸素など）</a:t>
            </a:r>
          </a:p>
        </p:txBody>
      </p:sp>
    </p:spTree>
    <p:extLst>
      <p:ext uri="{BB962C8B-B14F-4D97-AF65-F5344CB8AC3E}">
        <p14:creationId xmlns:p14="http://schemas.microsoft.com/office/powerpoint/2010/main" val="1031376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８．訓練する（②安否確認）</a:t>
            </a:r>
          </a:p>
        </p:txBody>
      </p:sp>
      <p:sp>
        <p:nvSpPr>
          <p:cNvPr id="4" name="テキスト ボックス 3">
            <a:extLst>
              <a:ext uri="{FF2B5EF4-FFF2-40B4-BE49-F238E27FC236}">
                <a16:creationId xmlns:a16="http://schemas.microsoft.com/office/drawing/2014/main" id="{9CC589FE-B3B8-4C72-AAFA-A0CCE24FE51D}"/>
              </a:ext>
            </a:extLst>
          </p:cNvPr>
          <p:cNvSpPr txBox="1"/>
          <p:nvPr/>
        </p:nvSpPr>
        <p:spPr>
          <a:xfrm>
            <a:off x="308802" y="953140"/>
            <a:ext cx="9490653" cy="5471935"/>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●「安否確認」訓練の方法（例）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（準備）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□安否確認の体制をつくります。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□安否確認の方法、安否確認結果の集約・伝達方法を決めます。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□事前説明会を開きます。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（訓練当日）</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□震度５強以上の地震が発生したと想定します。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□発災後</a:t>
            </a:r>
            <a:r>
              <a:rPr kumimoji="1" lang="en-US" altLang="ja-JP" sz="2400" dirty="0">
                <a:solidFill>
                  <a:prstClr val="black"/>
                </a:solidFill>
                <a:latin typeface="Meiryo UI" panose="020B0604030504040204" pitchFamily="50" charset="-128"/>
                <a:ea typeface="Meiryo UI" panose="020B0604030504040204" pitchFamily="50" charset="-128"/>
              </a:rPr>
              <a:t>30</a:t>
            </a:r>
            <a:r>
              <a:rPr kumimoji="1" lang="ja-JP" altLang="en-US" sz="2400" dirty="0">
                <a:solidFill>
                  <a:prstClr val="black"/>
                </a:solidFill>
                <a:latin typeface="Meiryo UI" panose="020B0604030504040204" pitchFamily="50" charset="-128"/>
                <a:ea typeface="Meiryo UI" panose="020B0604030504040204" pitchFamily="50" charset="-128"/>
              </a:rPr>
              <a:t>分程度したら、予め定めておいた地域の一時集合場所に集</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まり、居合わせた人で「避難行動要支援者」の安否確認の分担をします。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□ご自宅に伺い、３点聞き取りをします。（</a:t>
            </a:r>
            <a:r>
              <a:rPr kumimoji="1" lang="en-US" altLang="ja-JP" sz="2400" dirty="0">
                <a:solidFill>
                  <a:prstClr val="black"/>
                </a:solidFill>
                <a:latin typeface="Meiryo UI" panose="020B0604030504040204" pitchFamily="50" charset="-128"/>
                <a:ea typeface="Meiryo UI" panose="020B0604030504040204" pitchFamily="50" charset="-128"/>
              </a:rPr>
              <a:t>Q</a:t>
            </a:r>
            <a:r>
              <a:rPr kumimoji="1" lang="ja-JP" altLang="en-US" sz="2400" dirty="0">
                <a:solidFill>
                  <a:prstClr val="black"/>
                </a:solidFill>
                <a:latin typeface="Meiryo UI" panose="020B0604030504040204" pitchFamily="50" charset="-128"/>
                <a:ea typeface="Meiryo UI" panose="020B0604030504040204" pitchFamily="50" charset="-128"/>
              </a:rPr>
              <a:t>１</a:t>
            </a:r>
            <a:r>
              <a:rPr kumimoji="1" lang="en-US" altLang="ja-JP" sz="2400" dirty="0">
                <a:solidFill>
                  <a:prstClr val="black"/>
                </a:solidFill>
                <a:latin typeface="Meiryo UI" panose="020B0604030504040204" pitchFamily="50" charset="-128"/>
                <a:ea typeface="Meiryo UI" panose="020B0604030504040204" pitchFamily="50" charset="-128"/>
              </a:rPr>
              <a:t>~Q3</a:t>
            </a:r>
            <a:r>
              <a:rPr kumimoji="1" lang="ja-JP" altLang="en-US" sz="2400" dirty="0">
                <a:solidFill>
                  <a:prstClr val="black"/>
                </a:solidFill>
                <a:latin typeface="Meiryo UI" panose="020B0604030504040204" pitchFamily="50" charset="-128"/>
                <a:ea typeface="Meiryo UI" panose="020B0604030504040204" pitchFamily="50" charset="-128"/>
              </a:rPr>
              <a:t>）</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en-US" altLang="ja-JP"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srgbClr val="C00000"/>
                </a:solidFill>
                <a:latin typeface="Meiryo UI" panose="020B0604030504040204" pitchFamily="50" charset="-128"/>
                <a:ea typeface="Meiryo UI" panose="020B0604030504040204" pitchFamily="50" charset="-128"/>
              </a:rPr>
              <a:t>［３日以内の緊急対応が必要な人］</a:t>
            </a:r>
            <a:r>
              <a:rPr kumimoji="1" lang="ja-JP" altLang="en-US" sz="2400" dirty="0">
                <a:latin typeface="Meiryo UI" panose="020B0604030504040204" pitchFamily="50" charset="-128"/>
                <a:ea typeface="Meiryo UI" panose="020B0604030504040204" pitchFamily="50" charset="-128"/>
              </a:rPr>
              <a:t>がいた場合、避難所にいる行政</a:t>
            </a:r>
            <a:endParaRPr kumimoji="1" lang="en-US" altLang="ja-JP" sz="2400" dirty="0">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latin typeface="Meiryo UI" panose="020B0604030504040204" pitchFamily="50" charset="-128"/>
                <a:ea typeface="Meiryo UI" panose="020B0604030504040204" pitchFamily="50" charset="-128"/>
              </a:rPr>
              <a:t>　　　職員を通じて、該当者を市の災害対策本部に報告します。</a:t>
            </a:r>
            <a:endParaRPr kumimoji="1" lang="en-US" altLang="ja-JP" sz="2400" dirty="0">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□市の災害対策本部は、ＤＭＡＴ等に区分Ａの方の移送を要請します。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わたしの避難計画を活用し、 区分Ｂ・Ｃの方の受入先を調整します。　　</a:t>
            </a: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464E875-94B4-47EC-B5DB-553B7A82FBA0}"/>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95240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２．取組</a:t>
            </a:r>
            <a:r>
              <a:rPr lang="ja-JP" altLang="en-US" dirty="0">
                <a:latin typeface="Meiryo UI" panose="020B0604030504040204" pitchFamily="50" charset="-128"/>
                <a:ea typeface="Meiryo UI" panose="020B0604030504040204" pitchFamily="50" charset="-128"/>
              </a:rPr>
              <a:t>の目的</a:t>
            </a:r>
            <a:r>
              <a:rPr kumimoji="1" lang="ja-JP" altLang="en-US" dirty="0">
                <a:latin typeface="Meiryo UI" panose="020B0604030504040204" pitchFamily="50" charset="-128"/>
                <a:ea typeface="Meiryo UI" panose="020B0604030504040204" pitchFamily="50" charset="-128"/>
              </a:rPr>
              <a:t>　</a:t>
            </a:r>
          </a:p>
        </p:txBody>
      </p:sp>
      <p:sp>
        <p:nvSpPr>
          <p:cNvPr id="23" name="テキスト ボックス 22">
            <a:extLst>
              <a:ext uri="{FF2B5EF4-FFF2-40B4-BE49-F238E27FC236}">
                <a16:creationId xmlns:a16="http://schemas.microsoft.com/office/drawing/2014/main" id="{B722C268-E48F-4E37-B725-F1167189EF85}"/>
              </a:ext>
            </a:extLst>
          </p:cNvPr>
          <p:cNvSpPr txBox="1"/>
          <p:nvPr/>
        </p:nvSpPr>
        <p:spPr>
          <a:xfrm>
            <a:off x="3998551" y="1470268"/>
            <a:ext cx="3960000" cy="1536802"/>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土砂災害や洪水など、発生を予測しやすい災害での災害時要配慮者（高齢者、障がい者など）の</a:t>
            </a:r>
            <a:r>
              <a:rPr kumimoji="1" lang="ja-JP" altLang="en-US" sz="2400" b="1" dirty="0">
                <a:solidFill>
                  <a:prstClr val="black"/>
                </a:solidFill>
                <a:latin typeface="Meiryo UI" panose="020B0604030504040204" pitchFamily="50" charset="-128"/>
                <a:ea typeface="Meiryo UI" panose="020B0604030504040204" pitchFamily="50" charset="-128"/>
              </a:rPr>
              <a:t>逃げ遅れを防ぐ</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pic>
        <p:nvPicPr>
          <p:cNvPr id="24" name="Picture 2">
            <a:extLst>
              <a:ext uri="{FF2B5EF4-FFF2-40B4-BE49-F238E27FC236}">
                <a16:creationId xmlns:a16="http://schemas.microsoft.com/office/drawing/2014/main" id="{5AF8A54F-7691-4744-9880-08644281106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018602" y="3834300"/>
            <a:ext cx="1248112" cy="88732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a:extLst>
              <a:ext uri="{FF2B5EF4-FFF2-40B4-BE49-F238E27FC236}">
                <a16:creationId xmlns:a16="http://schemas.microsoft.com/office/drawing/2014/main" id="{F4810955-3D0E-42FD-A171-A594FE4C04E3}"/>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26450" y="2296876"/>
            <a:ext cx="806359" cy="80635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a:extLst>
              <a:ext uri="{FF2B5EF4-FFF2-40B4-BE49-F238E27FC236}">
                <a16:creationId xmlns:a16="http://schemas.microsoft.com/office/drawing/2014/main" id="{39A56EDC-7A3D-4EED-AFEE-582A3EEDF315}"/>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545165" y="1386305"/>
            <a:ext cx="1359190" cy="806359"/>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a:extLst>
              <a:ext uri="{FF2B5EF4-FFF2-40B4-BE49-F238E27FC236}">
                <a16:creationId xmlns:a16="http://schemas.microsoft.com/office/drawing/2014/main" id="{F861E97A-E058-42A3-95B9-A32C835ABC15}"/>
              </a:ext>
            </a:extLst>
          </p:cNvPr>
          <p:cNvSpPr txBox="1"/>
          <p:nvPr/>
        </p:nvSpPr>
        <p:spPr>
          <a:xfrm>
            <a:off x="552049" y="3850452"/>
            <a:ext cx="1551071" cy="796874"/>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大規模地震</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（震度５強以上）</a:t>
            </a:r>
          </a:p>
        </p:txBody>
      </p:sp>
      <p:sp>
        <p:nvSpPr>
          <p:cNvPr id="28" name="テキスト ボックス 27">
            <a:extLst>
              <a:ext uri="{FF2B5EF4-FFF2-40B4-BE49-F238E27FC236}">
                <a16:creationId xmlns:a16="http://schemas.microsoft.com/office/drawing/2014/main" id="{2B461C0F-84E8-4789-B349-62E4C85BE650}"/>
              </a:ext>
            </a:extLst>
          </p:cNvPr>
          <p:cNvSpPr txBox="1"/>
          <p:nvPr/>
        </p:nvSpPr>
        <p:spPr>
          <a:xfrm>
            <a:off x="552049" y="2486130"/>
            <a:ext cx="719798" cy="35583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洪水</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ja-JP" altLang="en-US" sz="1800" dirty="0">
              <a:solidFill>
                <a:prstClr val="black"/>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DF5E6630-7534-484A-8F4B-FEDB357BD3F4}"/>
              </a:ext>
            </a:extLst>
          </p:cNvPr>
          <p:cNvSpPr txBox="1"/>
          <p:nvPr/>
        </p:nvSpPr>
        <p:spPr>
          <a:xfrm>
            <a:off x="498619" y="1514275"/>
            <a:ext cx="1359191" cy="437404"/>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1800" b="1" dirty="0">
                <a:solidFill>
                  <a:prstClr val="black"/>
                </a:solidFill>
                <a:latin typeface="Meiryo UI" panose="020B0604030504040204" pitchFamily="50" charset="-128"/>
                <a:ea typeface="Meiryo UI" panose="020B0604030504040204" pitchFamily="50" charset="-128"/>
              </a:rPr>
              <a:t>土砂災害</a:t>
            </a:r>
            <a:endParaRPr kumimoji="1" lang="en-US" altLang="ja-JP" sz="18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
        <p:nvSpPr>
          <p:cNvPr id="30" name="二等辺三角形 29">
            <a:extLst>
              <a:ext uri="{FF2B5EF4-FFF2-40B4-BE49-F238E27FC236}">
                <a16:creationId xmlns:a16="http://schemas.microsoft.com/office/drawing/2014/main" id="{2F34AB58-13BF-4F91-BA48-71BC0B7B3C95}"/>
              </a:ext>
            </a:extLst>
          </p:cNvPr>
          <p:cNvSpPr/>
          <p:nvPr/>
        </p:nvSpPr>
        <p:spPr>
          <a:xfrm flipH="1" flipV="1">
            <a:off x="5519978" y="5142984"/>
            <a:ext cx="540000" cy="360000"/>
          </a:xfrm>
          <a:prstGeom prst="triangle">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574EBA1C-0E9B-49CF-AF23-D3EB29F4E817}"/>
              </a:ext>
            </a:extLst>
          </p:cNvPr>
          <p:cNvSpPr txBox="1"/>
          <p:nvPr/>
        </p:nvSpPr>
        <p:spPr>
          <a:xfrm>
            <a:off x="2642658" y="5609658"/>
            <a:ext cx="6601816" cy="539780"/>
          </a:xfrm>
          <a:prstGeom prst="rect">
            <a:avLst/>
          </a:prstGeom>
          <a:noFill/>
          <a:ln w="12700">
            <a:noFill/>
          </a:ln>
        </p:spPr>
        <p:txBody>
          <a:bodyPr wrap="square" lIns="54000" tIns="54000" rIns="54000" bIns="54000" rtlCol="0" anchor="t" anchorCtr="0">
            <a:noAutofit/>
          </a:bodyPr>
          <a:lstStyle/>
          <a:p>
            <a:pPr algn="ctr" defTabSz="495330">
              <a:spcBef>
                <a:spcPts val="528"/>
              </a:spcBef>
              <a:spcAft>
                <a:spcPct val="0"/>
              </a:spcAft>
            </a:pPr>
            <a:r>
              <a:rPr kumimoji="1" lang="ja-JP" altLang="en-US" sz="2400" dirty="0">
                <a:solidFill>
                  <a:srgbClr val="C00000"/>
                </a:solidFill>
                <a:latin typeface="Meiryo UI" panose="020B0604030504040204" pitchFamily="50" charset="-128"/>
                <a:ea typeface="Meiryo UI" panose="020B0604030504040204" pitchFamily="50" charset="-128"/>
              </a:rPr>
              <a:t>災害による直接死や関連死を防ぎます</a:t>
            </a:r>
          </a:p>
        </p:txBody>
      </p:sp>
      <p:sp>
        <p:nvSpPr>
          <p:cNvPr id="32" name="テキスト ボックス 31">
            <a:extLst>
              <a:ext uri="{FF2B5EF4-FFF2-40B4-BE49-F238E27FC236}">
                <a16:creationId xmlns:a16="http://schemas.microsoft.com/office/drawing/2014/main" id="{76275DD7-F159-4F2B-A655-33CA9F80DE99}"/>
              </a:ext>
            </a:extLst>
          </p:cNvPr>
          <p:cNvSpPr txBox="1"/>
          <p:nvPr/>
        </p:nvSpPr>
        <p:spPr>
          <a:xfrm>
            <a:off x="3969454" y="3679257"/>
            <a:ext cx="3960000" cy="1309455"/>
          </a:xfrm>
          <a:prstGeom prst="rect">
            <a:avLst/>
          </a:prstGeom>
          <a:noFill/>
          <a:ln w="12700">
            <a:noFill/>
          </a:ln>
        </p:spPr>
        <p:txBody>
          <a:bodyPr wrap="square" lIns="54000" tIns="54000" rIns="54000" bIns="54000" rtlCol="0" anchor="t" anchorCtr="0">
            <a:noAutofit/>
          </a:bodyPr>
          <a:lstStyle/>
          <a:p>
            <a:pPr defTabSz="495330">
              <a:spcBef>
                <a:spcPts val="1200"/>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ライフラインや医療・福祉の停止により、生命が危険になる人を早くみつけ</a:t>
            </a:r>
            <a:r>
              <a:rPr kumimoji="1" lang="ja-JP" altLang="en-US" sz="2400" b="1" dirty="0">
                <a:latin typeface="Meiryo UI" panose="020B0604030504040204" pitchFamily="50" charset="-128"/>
                <a:ea typeface="Meiryo UI" panose="020B0604030504040204" pitchFamily="50" charset="-128"/>
              </a:rPr>
              <a:t>医療や福祉につなぐ</a:t>
            </a:r>
          </a:p>
        </p:txBody>
      </p:sp>
      <p:sp>
        <p:nvSpPr>
          <p:cNvPr id="33" name="二等辺三角形 32">
            <a:extLst>
              <a:ext uri="{FF2B5EF4-FFF2-40B4-BE49-F238E27FC236}">
                <a16:creationId xmlns:a16="http://schemas.microsoft.com/office/drawing/2014/main" id="{23488535-F833-484B-B74D-E5504E541B90}"/>
              </a:ext>
            </a:extLst>
          </p:cNvPr>
          <p:cNvSpPr/>
          <p:nvPr/>
        </p:nvSpPr>
        <p:spPr>
          <a:xfrm rot="5400000">
            <a:off x="3443183" y="2058669"/>
            <a:ext cx="540000" cy="36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20128C3-4A30-445B-9799-8B190884F6F5}"/>
              </a:ext>
            </a:extLst>
          </p:cNvPr>
          <p:cNvSpPr/>
          <p:nvPr/>
        </p:nvSpPr>
        <p:spPr>
          <a:xfrm>
            <a:off x="493057" y="1255917"/>
            <a:ext cx="2848659" cy="1948439"/>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AB853FF1-90A4-48D5-89BF-0338FB0970A4}"/>
              </a:ext>
            </a:extLst>
          </p:cNvPr>
          <p:cNvSpPr/>
          <p:nvPr/>
        </p:nvSpPr>
        <p:spPr>
          <a:xfrm>
            <a:off x="498619" y="3679257"/>
            <a:ext cx="2843097" cy="1309455"/>
          </a:xfrm>
          <a:prstGeom prst="rect">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6" name="二等辺三角形 35">
            <a:extLst>
              <a:ext uri="{FF2B5EF4-FFF2-40B4-BE49-F238E27FC236}">
                <a16:creationId xmlns:a16="http://schemas.microsoft.com/office/drawing/2014/main" id="{1D0957DE-FE80-4B27-B3F0-8B05B8B6C4B0}"/>
              </a:ext>
            </a:extLst>
          </p:cNvPr>
          <p:cNvSpPr/>
          <p:nvPr/>
        </p:nvSpPr>
        <p:spPr>
          <a:xfrm rot="5400000">
            <a:off x="3444453" y="4153984"/>
            <a:ext cx="540000" cy="36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3" name="四角形: 角を丸くする 2">
            <a:extLst>
              <a:ext uri="{FF2B5EF4-FFF2-40B4-BE49-F238E27FC236}">
                <a16:creationId xmlns:a16="http://schemas.microsoft.com/office/drawing/2014/main" id="{9DECE31B-5778-4CDD-90BF-BFA52CD46CC2}"/>
              </a:ext>
            </a:extLst>
          </p:cNvPr>
          <p:cNvSpPr/>
          <p:nvPr/>
        </p:nvSpPr>
        <p:spPr>
          <a:xfrm>
            <a:off x="8104909" y="1788669"/>
            <a:ext cx="1302472" cy="900000"/>
          </a:xfrm>
          <a:prstGeom prst="roundRect">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b="1" dirty="0">
                <a:solidFill>
                  <a:srgbClr val="000000"/>
                </a:solidFill>
                <a:latin typeface="Meiryo UI" panose="020B0604030504040204" pitchFamily="50" charset="-128"/>
                <a:ea typeface="Meiryo UI" panose="020B0604030504040204" pitchFamily="50" charset="-128"/>
              </a:rPr>
              <a:t>避難行動</a:t>
            </a:r>
            <a:endParaRPr kumimoji="1" lang="en-US" altLang="ja-JP" sz="1800" b="1" dirty="0">
              <a:solidFill>
                <a:srgbClr val="000000"/>
              </a:solidFill>
              <a:latin typeface="Meiryo UI" panose="020B0604030504040204" pitchFamily="50" charset="-128"/>
              <a:ea typeface="Meiryo UI" panose="020B0604030504040204" pitchFamily="50" charset="-128"/>
            </a:endParaRPr>
          </a:p>
          <a:p>
            <a:pPr algn="ctr"/>
            <a:r>
              <a:rPr kumimoji="1" lang="ja-JP" altLang="en-US" sz="1800" b="1" dirty="0">
                <a:solidFill>
                  <a:srgbClr val="000000"/>
                </a:solidFill>
                <a:latin typeface="Meiryo UI" panose="020B0604030504040204" pitchFamily="50" charset="-128"/>
                <a:ea typeface="Meiryo UI" panose="020B0604030504040204" pitchFamily="50" charset="-128"/>
              </a:rPr>
              <a:t>支援</a:t>
            </a:r>
          </a:p>
        </p:txBody>
      </p:sp>
      <p:sp>
        <p:nvSpPr>
          <p:cNvPr id="19" name="四角形: 角を丸くする 18">
            <a:extLst>
              <a:ext uri="{FF2B5EF4-FFF2-40B4-BE49-F238E27FC236}">
                <a16:creationId xmlns:a16="http://schemas.microsoft.com/office/drawing/2014/main" id="{02E6096A-75E6-46E9-BBEA-D50B21875A18}"/>
              </a:ext>
            </a:extLst>
          </p:cNvPr>
          <p:cNvSpPr/>
          <p:nvPr/>
        </p:nvSpPr>
        <p:spPr>
          <a:xfrm>
            <a:off x="8104909" y="3883984"/>
            <a:ext cx="1302472" cy="900000"/>
          </a:xfrm>
          <a:prstGeom prst="roundRect">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b="1" dirty="0">
                <a:solidFill>
                  <a:srgbClr val="000000"/>
                </a:solidFill>
                <a:latin typeface="Meiryo UI" panose="020B0604030504040204" pitchFamily="50" charset="-128"/>
                <a:ea typeface="Meiryo UI" panose="020B0604030504040204" pitchFamily="50" charset="-128"/>
              </a:rPr>
              <a:t>避難生活</a:t>
            </a:r>
            <a:endParaRPr kumimoji="1" lang="en-US" altLang="ja-JP" sz="1800" b="1" dirty="0">
              <a:solidFill>
                <a:srgbClr val="000000"/>
              </a:solidFill>
              <a:latin typeface="Meiryo UI" panose="020B0604030504040204" pitchFamily="50" charset="-128"/>
              <a:ea typeface="Meiryo UI" panose="020B0604030504040204" pitchFamily="50" charset="-128"/>
            </a:endParaRPr>
          </a:p>
          <a:p>
            <a:pPr algn="ctr"/>
            <a:r>
              <a:rPr kumimoji="1" lang="ja-JP" altLang="en-US" sz="1800" b="1" dirty="0">
                <a:solidFill>
                  <a:srgbClr val="000000"/>
                </a:solidFill>
                <a:latin typeface="Meiryo UI" panose="020B0604030504040204" pitchFamily="50" charset="-128"/>
                <a:ea typeface="Meiryo UI" panose="020B0604030504040204" pitchFamily="50" charset="-128"/>
              </a:rPr>
              <a:t>支援</a:t>
            </a:r>
          </a:p>
        </p:txBody>
      </p:sp>
      <p:sp>
        <p:nvSpPr>
          <p:cNvPr id="5" name="加算記号 4">
            <a:extLst>
              <a:ext uri="{FF2B5EF4-FFF2-40B4-BE49-F238E27FC236}">
                <a16:creationId xmlns:a16="http://schemas.microsoft.com/office/drawing/2014/main" id="{5BE30122-32CE-4D2F-A2EF-CA919B203199}"/>
              </a:ext>
            </a:extLst>
          </p:cNvPr>
          <p:cNvSpPr/>
          <p:nvPr/>
        </p:nvSpPr>
        <p:spPr>
          <a:xfrm>
            <a:off x="5394960" y="3054153"/>
            <a:ext cx="665018" cy="665018"/>
          </a:xfrm>
          <a:prstGeom prst="mathPlus">
            <a:avLst/>
          </a:prstGeom>
          <a:solidFill>
            <a:schemeClr val="bg1">
              <a:lumMod val="85000"/>
            </a:schemeClr>
          </a:solidFill>
          <a:ln w="1270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9537722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９．避難の受け皿拡大に向けた取組</a:t>
            </a:r>
          </a:p>
        </p:txBody>
      </p:sp>
      <p:sp>
        <p:nvSpPr>
          <p:cNvPr id="5" name="テキスト ボックス 4">
            <a:extLst>
              <a:ext uri="{FF2B5EF4-FFF2-40B4-BE49-F238E27FC236}">
                <a16:creationId xmlns:a16="http://schemas.microsoft.com/office/drawing/2014/main" id="{F98A1266-267E-48B5-A699-37C1391346D8}"/>
              </a:ext>
            </a:extLst>
          </p:cNvPr>
          <p:cNvSpPr txBox="1"/>
          <p:nvPr/>
        </p:nvSpPr>
        <p:spPr>
          <a:xfrm>
            <a:off x="308802" y="912681"/>
            <a:ext cx="9490653" cy="2890576"/>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・「わたしの避難計画」に沿った避難ができるように、避難の受け皿の拡大に</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取り組みます。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（体制確保のイメージ）</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C7BE55F8-CF1D-49C6-8F0C-7B2BC183E36D}"/>
              </a:ext>
            </a:extLst>
          </p:cNvPr>
          <p:cNvPicPr>
            <a:picLocks noChangeAspect="1"/>
          </p:cNvPicPr>
          <p:nvPr/>
        </p:nvPicPr>
        <p:blipFill>
          <a:blip r:embed="rId2"/>
          <a:stretch>
            <a:fillRect/>
          </a:stretch>
        </p:blipFill>
        <p:spPr>
          <a:xfrm>
            <a:off x="783844" y="3128400"/>
            <a:ext cx="8504053" cy="2673884"/>
          </a:xfrm>
          <a:prstGeom prst="rect">
            <a:avLst/>
          </a:prstGeom>
        </p:spPr>
      </p:pic>
      <p:sp>
        <p:nvSpPr>
          <p:cNvPr id="6" name="テキスト ボックス 5">
            <a:extLst>
              <a:ext uri="{FF2B5EF4-FFF2-40B4-BE49-F238E27FC236}">
                <a16:creationId xmlns:a16="http://schemas.microsoft.com/office/drawing/2014/main" id="{DC3C8D77-2F87-470F-BA16-7250960A1D09}"/>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249721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９．避難の受け皿拡大に向けた取組</a:t>
            </a:r>
          </a:p>
        </p:txBody>
      </p:sp>
      <p:sp>
        <p:nvSpPr>
          <p:cNvPr id="5" name="テキスト ボックス 4">
            <a:extLst>
              <a:ext uri="{FF2B5EF4-FFF2-40B4-BE49-F238E27FC236}">
                <a16:creationId xmlns:a16="http://schemas.microsoft.com/office/drawing/2014/main" id="{F98A1266-267E-48B5-A699-37C1391346D8}"/>
              </a:ext>
            </a:extLst>
          </p:cNvPr>
          <p:cNvSpPr txBox="1"/>
          <p:nvPr/>
        </p:nvSpPr>
        <p:spPr>
          <a:xfrm>
            <a:off x="280521" y="912681"/>
            <a:ext cx="9490653" cy="5754126"/>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●検討方向</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（１）避難先施設における受入キャパの拡大</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施設内で受入可能なスペースをリストアップします。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（例）通所サービスのスペース、食堂、会議室等</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□受け入れのレイアウトを検討します。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（必要なスペース）避難者の受け入れ場所</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物資置場</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職員（応援職員）を含む休憩スペース</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□同伴家族の受け入れの方針を決めます。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（例：１名のみ可とする。同伴は認めない。）</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□受入１人当たりに必要なスペースを踏まえ、受入可能人数を算出します。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　　□受入可能人数から、必要な専門職の人数を算出します。</a:t>
            </a:r>
            <a:endParaRPr kumimoji="1" lang="en-US" altLang="ja-JP" sz="2400" dirty="0">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latin typeface="Meiryo UI" panose="020B0604030504040204" pitchFamily="50" charset="-128"/>
                <a:ea typeface="Meiryo UI" panose="020B0604030504040204" pitchFamily="50" charset="-128"/>
              </a:rPr>
              <a:t>　　　　　（例：</a:t>
            </a:r>
            <a:r>
              <a:rPr kumimoji="1" lang="en-US" altLang="ja-JP" sz="2400" dirty="0">
                <a:latin typeface="Meiryo UI" panose="020B0604030504040204" pitchFamily="50" charset="-128"/>
                <a:ea typeface="Meiryo UI" panose="020B0604030504040204" pitchFamily="50" charset="-128"/>
              </a:rPr>
              <a:t>24</a:t>
            </a:r>
            <a:r>
              <a:rPr kumimoji="1" lang="ja-JP" altLang="en-US" sz="2400" dirty="0">
                <a:latin typeface="Meiryo UI" panose="020B0604030504040204" pitchFamily="50" charset="-128"/>
                <a:ea typeface="Meiryo UI" panose="020B0604030504040204" pitchFamily="50" charset="-128"/>
              </a:rPr>
              <a:t>時間、３交代制で）</a:t>
            </a:r>
            <a:endParaRPr kumimoji="1" lang="en-US" altLang="ja-JP" sz="2400" dirty="0">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C58C895-5123-40DC-8E28-18DA522554AF}"/>
              </a:ext>
            </a:extLst>
          </p:cNvPr>
          <p:cNvSpPr txBox="1"/>
          <p:nvPr/>
        </p:nvSpPr>
        <p:spPr>
          <a:xfrm>
            <a:off x="7092299" y="187665"/>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059410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９．避難の受け皿拡大に向けた取組</a:t>
            </a:r>
          </a:p>
        </p:txBody>
      </p:sp>
      <p:sp>
        <p:nvSpPr>
          <p:cNvPr id="5" name="テキスト ボックス 4">
            <a:extLst>
              <a:ext uri="{FF2B5EF4-FFF2-40B4-BE49-F238E27FC236}">
                <a16:creationId xmlns:a16="http://schemas.microsoft.com/office/drawing/2014/main" id="{F98A1266-267E-48B5-A699-37C1391346D8}"/>
              </a:ext>
            </a:extLst>
          </p:cNvPr>
          <p:cNvSpPr txBox="1"/>
          <p:nvPr/>
        </p:nvSpPr>
        <p:spPr>
          <a:xfrm>
            <a:off x="415347" y="1186058"/>
            <a:ext cx="9490653" cy="5164866"/>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●検討方向</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（２）他用途の施設における受入キャパ（仮設）の確保</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□避難者の受け入れに適したスペースを把握します</a:t>
            </a:r>
            <a:r>
              <a:rPr kumimoji="1" lang="ja-JP" altLang="en-US" sz="2400" b="1" dirty="0">
                <a:solidFill>
                  <a:prstClr val="black"/>
                </a:solidFill>
                <a:latin typeface="Meiryo UI" panose="020B0604030504040204" pitchFamily="50" charset="-128"/>
                <a:ea typeface="Meiryo UI" panose="020B0604030504040204" pitchFamily="50" charset="-128"/>
              </a:rPr>
              <a:t>。</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（例）企業の会議室、社員食堂のスぺ</a:t>
            </a:r>
            <a:r>
              <a:rPr kumimoji="1" lang="en-US" altLang="ja-JP" sz="2400" dirty="0">
                <a:solidFill>
                  <a:prstClr val="black"/>
                </a:solidFill>
                <a:latin typeface="Meiryo UI" panose="020B0604030504040204" pitchFamily="50" charset="-128"/>
                <a:ea typeface="Meiryo UI" panose="020B0604030504040204" pitchFamily="50" charset="-128"/>
              </a:rPr>
              <a:t>―</a:t>
            </a:r>
            <a:r>
              <a:rPr kumimoji="1" lang="ja-JP" altLang="en-US" sz="2400" dirty="0">
                <a:solidFill>
                  <a:prstClr val="black"/>
                </a:solidFill>
                <a:latin typeface="Meiryo UI" panose="020B0604030504040204" pitchFamily="50" charset="-128"/>
                <a:ea typeface="Meiryo UI" panose="020B0604030504040204" pitchFamily="50" charset="-128"/>
              </a:rPr>
              <a:t>ス、倉庫など</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（イメージ）段ボールベッドを複数設置できる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空調がある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調理等がしやすい</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□企業等から「場所のみをお借り」して、受入体制を整えます。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段ボールベッド、食料・水などの物資の持ち込み</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応援派遣職員によるスタッフの確保</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85E32B65-82A3-4B17-B4A2-F4DC698DCB94}"/>
              </a:ext>
            </a:extLst>
          </p:cNvPr>
          <p:cNvSpPr txBox="1"/>
          <p:nvPr/>
        </p:nvSpPr>
        <p:spPr>
          <a:xfrm>
            <a:off x="7092299" y="171481"/>
            <a:ext cx="2529391" cy="646331"/>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防災担当課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と</a:t>
            </a:r>
            <a:endParaRPr kumimoji="1" lang="en-US" altLang="ja-JP" sz="1800" dirty="0">
              <a:latin typeface="Meiryo UI" panose="020B0604030504040204" pitchFamily="50" charset="-128"/>
              <a:ea typeface="Meiryo UI" panose="020B0604030504040204" pitchFamily="50" charset="-128"/>
            </a:endParaRPr>
          </a:p>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が連携</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14174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EBB40E-CBD4-4755-9863-7920A2A711A4}"/>
              </a:ext>
            </a:extLst>
          </p:cNvPr>
          <p:cNvSpPr>
            <a:spLocks noGrp="1"/>
          </p:cNvSpPr>
          <p:nvPr>
            <p:ph type="title"/>
          </p:nvPr>
        </p:nvSpPr>
        <p:spPr>
          <a:xfrm>
            <a:off x="303164" y="260647"/>
            <a:ext cx="9602836" cy="468000"/>
          </a:xfrm>
        </p:spPr>
        <p:txBody>
          <a:bodyPr/>
          <a:lstStyle/>
          <a:p>
            <a:r>
              <a:rPr kumimoji="1" lang="ja-JP" altLang="en-US" dirty="0">
                <a:latin typeface="Meiryo UI" panose="020B0604030504040204" pitchFamily="50" charset="-128"/>
                <a:ea typeface="Meiryo UI" panose="020B0604030504040204" pitchFamily="50" charset="-128"/>
              </a:rPr>
              <a:t>福祉サービス事業所の防災担当者による防災部会の設置</a:t>
            </a:r>
          </a:p>
        </p:txBody>
      </p:sp>
      <p:sp>
        <p:nvSpPr>
          <p:cNvPr id="4" name="正方形/長方形 3">
            <a:extLst>
              <a:ext uri="{FF2B5EF4-FFF2-40B4-BE49-F238E27FC236}">
                <a16:creationId xmlns:a16="http://schemas.microsoft.com/office/drawing/2014/main" id="{81B3F0F1-5EF5-4372-BFC1-32A4C7FEE17A}"/>
              </a:ext>
            </a:extLst>
          </p:cNvPr>
          <p:cNvSpPr/>
          <p:nvPr/>
        </p:nvSpPr>
        <p:spPr>
          <a:xfrm>
            <a:off x="277607" y="1145182"/>
            <a:ext cx="5375048" cy="5219700"/>
          </a:xfrm>
          <a:prstGeom prst="rect">
            <a:avLst/>
          </a:prstGeom>
          <a:solidFill>
            <a:schemeClr val="bg1"/>
          </a:solidFill>
          <a:ln w="12700" cap="flat" cmpd="sng" algn="ctr">
            <a:solidFill>
              <a:schemeClr val="bg2">
                <a:lumMod val="20000"/>
                <a:lumOff val="80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5" name="楕円 4">
            <a:extLst>
              <a:ext uri="{FF2B5EF4-FFF2-40B4-BE49-F238E27FC236}">
                <a16:creationId xmlns:a16="http://schemas.microsoft.com/office/drawing/2014/main" id="{809544E1-1BED-4406-A23F-DB72B49A972D}"/>
              </a:ext>
            </a:extLst>
          </p:cNvPr>
          <p:cNvSpPr/>
          <p:nvPr/>
        </p:nvSpPr>
        <p:spPr>
          <a:xfrm>
            <a:off x="1307244" y="2370150"/>
            <a:ext cx="2945501" cy="2769763"/>
          </a:xfrm>
          <a:prstGeom prst="ellipse">
            <a:avLst/>
          </a:prstGeom>
          <a:solidFill>
            <a:schemeClr val="accent2">
              <a:lumMod val="20000"/>
              <a:lumOff val="80000"/>
            </a:schemeClr>
          </a:solidFill>
          <a:ln w="12700" cap="flat" cmpd="sng" algn="ctr">
            <a:solidFill>
              <a:schemeClr val="accent2">
                <a:lumMod val="20000"/>
                <a:lumOff val="80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CB868338-5484-441D-A37A-0CE6EAB1AF54}"/>
              </a:ext>
            </a:extLst>
          </p:cNvPr>
          <p:cNvSpPr txBox="1"/>
          <p:nvPr/>
        </p:nvSpPr>
        <p:spPr>
          <a:xfrm>
            <a:off x="5735016" y="1145182"/>
            <a:ext cx="3937752" cy="5429251"/>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大規模災害の発生</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endParaRPr kumimoji="1" lang="en-US" altLang="ja-JP" sz="2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外部からの受援が届くことを前提に、福祉事業者の協力を得て、</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000" b="1" dirty="0">
                <a:solidFill>
                  <a:srgbClr val="C00000"/>
                </a:solidFill>
                <a:latin typeface="Meiryo UI" panose="020B0604030504040204" pitchFamily="50" charset="-128"/>
                <a:ea typeface="Meiryo UI" panose="020B0604030504040204" pitchFamily="50" charset="-128"/>
              </a:rPr>
              <a:t>オールＡ市の体制</a:t>
            </a:r>
            <a:r>
              <a:rPr kumimoji="1" lang="ja-JP" altLang="en-US" sz="2000" dirty="0">
                <a:solidFill>
                  <a:prstClr val="black"/>
                </a:solidFill>
                <a:latin typeface="Meiryo UI" panose="020B0604030504040204" pitchFamily="50" charset="-128"/>
                <a:ea typeface="Meiryo UI" panose="020B0604030504040204" pitchFamily="50" charset="-128"/>
              </a:rPr>
              <a:t>で要配慮者の</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避難行動及び避難生活を支援</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Bef>
                <a:spcPts val="1200"/>
              </a:spcBef>
              <a:spcAft>
                <a:spcPts val="600"/>
              </a:spcAft>
            </a:pPr>
            <a:r>
              <a:rPr kumimoji="1" lang="ja-JP" altLang="en-US" sz="2000" dirty="0">
                <a:solidFill>
                  <a:prstClr val="black"/>
                </a:solidFill>
                <a:latin typeface="Meiryo UI" panose="020B0604030504040204" pitchFamily="50" charset="-128"/>
                <a:ea typeface="Meiryo UI" panose="020B0604030504040204" pitchFamily="50" charset="-128"/>
              </a:rPr>
              <a:t>［平常時の活動</a:t>
            </a:r>
            <a:r>
              <a:rPr kumimoji="1" lang="en-US" altLang="ja-JP" sz="2000" dirty="0">
                <a:solidFill>
                  <a:prstClr val="black"/>
                </a:solidFill>
                <a:latin typeface="Meiryo UI" panose="020B0604030504040204" pitchFamily="50" charset="-128"/>
                <a:ea typeface="Meiryo UI" panose="020B0604030504040204" pitchFamily="50" charset="-128"/>
              </a:rPr>
              <a:t>(</a:t>
            </a:r>
            <a:r>
              <a:rPr kumimoji="1" lang="ja-JP" altLang="en-US" sz="2000" dirty="0">
                <a:solidFill>
                  <a:prstClr val="black"/>
                </a:solidFill>
                <a:latin typeface="Meiryo UI" panose="020B0604030504040204" pitchFamily="50" charset="-128"/>
                <a:ea typeface="Meiryo UI" panose="020B0604030504040204" pitchFamily="50" charset="-128"/>
              </a:rPr>
              <a:t>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市役所からの災害対応の説明</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ja-JP" altLang="en-US" sz="1600" dirty="0">
                <a:solidFill>
                  <a:prstClr val="black"/>
                </a:solidFill>
                <a:latin typeface="Meiryo UI" panose="020B0604030504040204" pitchFamily="50" charset="-128"/>
                <a:ea typeface="Meiryo UI" panose="020B0604030504040204" pitchFamily="50" charset="-128"/>
              </a:rPr>
              <a:t>（支援できること、協力してほしいこと）</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事業者から行政の課題提起・対話</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防災担当者の連絡の仕組み構築</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多様な避難の受け皿確保の取組み</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事業者連携での研修の実施</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行政・事業者での共同訓練</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000" dirty="0">
                <a:solidFill>
                  <a:prstClr val="black"/>
                </a:solidFill>
                <a:latin typeface="Meiryo UI" panose="020B0604030504040204" pitchFamily="50" charset="-128"/>
                <a:ea typeface="Meiryo UI" panose="020B0604030504040204" pitchFamily="50" charset="-128"/>
              </a:rPr>
              <a:t>　</a:t>
            </a:r>
            <a:r>
              <a:rPr kumimoji="1" lang="ja-JP" altLang="en-US" sz="1600" dirty="0">
                <a:solidFill>
                  <a:prstClr val="black"/>
                </a:solidFill>
                <a:latin typeface="Meiryo UI" panose="020B0604030504040204" pitchFamily="50" charset="-128"/>
                <a:ea typeface="Meiryo UI" panose="020B0604030504040204" pitchFamily="50" charset="-128"/>
              </a:rPr>
              <a:t>　（移送、福祉避難所開設等）</a:t>
            </a:r>
            <a:endParaRPr kumimoji="1" lang="en-US" altLang="ja-JP" sz="16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600" dirty="0">
                <a:solidFill>
                  <a:prstClr val="black"/>
                </a:solidFill>
                <a:latin typeface="Meiryo UI" panose="020B0604030504040204" pitchFamily="50" charset="-128"/>
                <a:ea typeface="Meiryo UI" panose="020B0604030504040204" pitchFamily="50" charset="-128"/>
              </a:rPr>
              <a:t>　</a:t>
            </a:r>
          </a:p>
        </p:txBody>
      </p:sp>
      <p:sp>
        <p:nvSpPr>
          <p:cNvPr id="7" name="テキスト ボックス 6">
            <a:extLst>
              <a:ext uri="{FF2B5EF4-FFF2-40B4-BE49-F238E27FC236}">
                <a16:creationId xmlns:a16="http://schemas.microsoft.com/office/drawing/2014/main" id="{AE2CC00A-22FF-4E80-AE34-5FECAEFBD1A4}"/>
              </a:ext>
            </a:extLst>
          </p:cNvPr>
          <p:cNvSpPr txBox="1"/>
          <p:nvPr/>
        </p:nvSpPr>
        <p:spPr>
          <a:xfrm>
            <a:off x="440575" y="1498565"/>
            <a:ext cx="5120639" cy="516731"/>
          </a:xfrm>
          <a:prstGeom prst="rect">
            <a:avLst/>
          </a:prstGeom>
          <a:solidFill>
            <a:schemeClr val="bg2">
              <a:lumMod val="20000"/>
              <a:lumOff val="80000"/>
            </a:schemeClr>
          </a:solidFill>
          <a:ln w="12700">
            <a:noFill/>
          </a:ln>
        </p:spPr>
        <p:txBody>
          <a:bodyPr wrap="square" lIns="54000" tIns="54000" rIns="54000" bIns="54000" rtlCol="0" anchor="t" anchorCtr="0">
            <a:noAutofit/>
          </a:bodyPr>
          <a:lstStyle/>
          <a:p>
            <a:pPr algn="ctr" defTabSz="495330">
              <a:spcBef>
                <a:spcPts val="528"/>
              </a:spcBef>
              <a:spcAft>
                <a:spcPct val="0"/>
              </a:spcAft>
            </a:pPr>
            <a:r>
              <a:rPr kumimoji="1" lang="ja-JP" altLang="en-US" sz="2800" dirty="0">
                <a:solidFill>
                  <a:prstClr val="black"/>
                </a:solidFill>
                <a:latin typeface="Meiryo UI" panose="020B0604030504040204" pitchFamily="50" charset="-128"/>
                <a:ea typeface="Meiryo UI" panose="020B0604030504040204" pitchFamily="50" charset="-128"/>
              </a:rPr>
              <a:t>災害時福祉支援ネットワーク</a:t>
            </a:r>
            <a:r>
              <a:rPr kumimoji="1" lang="ja-JP" altLang="en-US" sz="1800" dirty="0">
                <a:solidFill>
                  <a:prstClr val="black"/>
                </a:solidFill>
                <a:latin typeface="Meiryo UI" panose="020B0604030504040204" pitchFamily="50" charset="-128"/>
                <a:ea typeface="Meiryo UI" panose="020B0604030504040204" pitchFamily="50" charset="-128"/>
              </a:rPr>
              <a:t>（仮称）</a:t>
            </a:r>
            <a:endParaRPr kumimoji="1" lang="ja-JP" altLang="en-US" sz="2800" dirty="0">
              <a:solidFill>
                <a:prstClr val="black"/>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AF679AFB-9049-48D9-A1EE-54847DE1AA9A}"/>
              </a:ext>
            </a:extLst>
          </p:cNvPr>
          <p:cNvSpPr txBox="1"/>
          <p:nvPr/>
        </p:nvSpPr>
        <p:spPr>
          <a:xfrm>
            <a:off x="523326" y="2457215"/>
            <a:ext cx="5037889" cy="3636088"/>
          </a:xfrm>
          <a:prstGeom prst="rect">
            <a:avLst/>
          </a:prstGeom>
          <a:noFill/>
          <a:ln w="12700">
            <a:noFill/>
          </a:ln>
        </p:spPr>
        <p:txBody>
          <a:bodyPr wrap="none" lIns="54000" tIns="54000" rIns="54000" bIns="54000" rtlCol="0" anchor="t" anchorCtr="0">
            <a:noAutofit/>
          </a:bodyPr>
          <a:lstStyle/>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入所施設　　　　　　　　　　通所事業所</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相談事業所　　　 要配慮者　 　　　訪問事業所</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関係団体　　　　　　　　　　移送事業者</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（介護タクシー等）</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Ａ市役所</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外部からの専門職の応援派遣（３</a:t>
            </a:r>
            <a:r>
              <a:rPr kumimoji="1" lang="en-US" altLang="ja-JP" sz="1800" dirty="0">
                <a:solidFill>
                  <a:prstClr val="black"/>
                </a:solidFill>
                <a:latin typeface="Meiryo UI" panose="020B0604030504040204" pitchFamily="50" charset="-128"/>
                <a:ea typeface="Meiryo UI" panose="020B0604030504040204" pitchFamily="50" charset="-128"/>
              </a:rPr>
              <a:t>~7</a:t>
            </a:r>
            <a:r>
              <a:rPr kumimoji="1" lang="ja-JP" altLang="en-US" sz="1800" dirty="0">
                <a:solidFill>
                  <a:prstClr val="black"/>
                </a:solidFill>
                <a:latin typeface="Meiryo UI" panose="020B0604030504040204" pitchFamily="50" charset="-128"/>
                <a:ea typeface="Meiryo UI" panose="020B0604030504040204" pitchFamily="50" charset="-128"/>
              </a:rPr>
              <a:t>日後）</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Aft>
                <a:spcPct val="0"/>
              </a:spcAft>
            </a:pPr>
            <a:endParaRPr kumimoji="1" lang="en-US" altLang="ja-JP" sz="1800" dirty="0">
              <a:solidFill>
                <a:prstClr val="black"/>
              </a:solidFill>
              <a:latin typeface="Meiryo UI" panose="020B0604030504040204" pitchFamily="50" charset="-128"/>
              <a:ea typeface="Meiryo UI" panose="020B0604030504040204" pitchFamily="50" charset="-128"/>
            </a:endParaRPr>
          </a:p>
        </p:txBody>
      </p:sp>
      <p:sp>
        <p:nvSpPr>
          <p:cNvPr id="9" name="二等辺三角形 8">
            <a:extLst>
              <a:ext uri="{FF2B5EF4-FFF2-40B4-BE49-F238E27FC236}">
                <a16:creationId xmlns:a16="http://schemas.microsoft.com/office/drawing/2014/main" id="{E79B7CD8-A27E-450D-AA61-B6CAF58672D9}"/>
              </a:ext>
            </a:extLst>
          </p:cNvPr>
          <p:cNvSpPr/>
          <p:nvPr/>
        </p:nvSpPr>
        <p:spPr>
          <a:xfrm flipV="1">
            <a:off x="6951021" y="1698743"/>
            <a:ext cx="440357" cy="274406"/>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0" name="二等辺三角形 9">
            <a:extLst>
              <a:ext uri="{FF2B5EF4-FFF2-40B4-BE49-F238E27FC236}">
                <a16:creationId xmlns:a16="http://schemas.microsoft.com/office/drawing/2014/main" id="{EE6FCC89-5726-4678-8194-B6E6F50F2035}"/>
              </a:ext>
            </a:extLst>
          </p:cNvPr>
          <p:cNvSpPr/>
          <p:nvPr/>
        </p:nvSpPr>
        <p:spPr>
          <a:xfrm flipH="1">
            <a:off x="2732385" y="5389906"/>
            <a:ext cx="440357" cy="274406"/>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7381001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eiryo UI" panose="020B0604030504040204" pitchFamily="50" charset="-128"/>
                <a:ea typeface="Meiryo UI" panose="020B0604030504040204" pitchFamily="50" charset="-128"/>
              </a:rPr>
              <a:t>10</a:t>
            </a:r>
            <a:r>
              <a:rPr kumimoji="1" lang="ja-JP" altLang="en-US" dirty="0">
                <a:latin typeface="Meiryo UI" panose="020B0604030504040204" pitchFamily="50" charset="-128"/>
                <a:ea typeface="Meiryo UI" panose="020B0604030504040204" pitchFamily="50" charset="-128"/>
              </a:rPr>
              <a:t>．個別避難計画を更新する</a:t>
            </a:r>
          </a:p>
        </p:txBody>
      </p:sp>
      <p:sp>
        <p:nvSpPr>
          <p:cNvPr id="4" name="テキスト ボックス 3">
            <a:extLst>
              <a:ext uri="{FF2B5EF4-FFF2-40B4-BE49-F238E27FC236}">
                <a16:creationId xmlns:a16="http://schemas.microsoft.com/office/drawing/2014/main" id="{5BB0FBA7-8CDD-473E-ADF9-F35AF699D201}"/>
              </a:ext>
            </a:extLst>
          </p:cNvPr>
          <p:cNvSpPr txBox="1"/>
          <p:nvPr/>
        </p:nvSpPr>
        <p:spPr>
          <a:xfrm>
            <a:off x="308802" y="912680"/>
            <a:ext cx="9490653" cy="5471935"/>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●目的</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・「わたしの避難計画」の内容について、定期的に変更の必要性を点検し、</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必要に応じて内容を更新します。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12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●更新が必要となる理由</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・本人の身体状況の変化（例：介護度があがる）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・移動方法の想定の変化（例：免許返納で家族が送迎できない）</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1200"/>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●更新の流れ</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□本人・家族の申し出、ケアマネージャー等からの情報提供により、 更新の必</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en-US" altLang="ja-JP" sz="2400" dirty="0">
                <a:solidFill>
                  <a:prstClr val="black"/>
                </a:solidFill>
                <a:latin typeface="Meiryo UI" panose="020B0604030504040204" pitchFamily="50" charset="-128"/>
                <a:ea typeface="Meiryo UI" panose="020B0604030504040204" pitchFamily="50" charset="-128"/>
              </a:rPr>
              <a:t>   </a:t>
            </a:r>
            <a:r>
              <a:rPr kumimoji="1" lang="ja-JP" altLang="en-US" sz="2400" dirty="0">
                <a:solidFill>
                  <a:prstClr val="black"/>
                </a:solidFill>
                <a:latin typeface="Meiryo UI" panose="020B0604030504040204" pitchFamily="50" charset="-128"/>
                <a:ea typeface="Meiryo UI" panose="020B0604030504040204" pitchFamily="50" charset="-128"/>
              </a:rPr>
              <a:t>要性を把握。本人・家族と協議し、必要に応じて更新。共有先の「わたしの</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避難計画」を差替え</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□半年に一度もしくは１年に一度、身体状況等の変化を踏まえ、更新の必要</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性がありそうな方を抽出し、本人・家族と協議し、必要に応じて更新。　　　　</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□半年に一度もしくは１年に一度、共有先の「わたしの避難計画」を全差替え</a:t>
            </a:r>
            <a:endParaRPr kumimoji="1" lang="en-US" altLang="ja-JP" sz="2400" dirty="0">
              <a:solidFill>
                <a:prstClr val="black"/>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FD42763-B0AC-4953-8E54-F58B70D0CC30}"/>
              </a:ext>
            </a:extLst>
          </p:cNvPr>
          <p:cNvSpPr txBox="1"/>
          <p:nvPr/>
        </p:nvSpPr>
        <p:spPr>
          <a:xfrm>
            <a:off x="7092299" y="260647"/>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489826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正方形/長方形 96">
            <a:extLst>
              <a:ext uri="{FF2B5EF4-FFF2-40B4-BE49-F238E27FC236}">
                <a16:creationId xmlns:a16="http://schemas.microsoft.com/office/drawing/2014/main" id="{0E80E26A-1076-4008-87E5-584ECD5FB87F}"/>
              </a:ext>
            </a:extLst>
          </p:cNvPr>
          <p:cNvSpPr/>
          <p:nvPr/>
        </p:nvSpPr>
        <p:spPr>
          <a:xfrm>
            <a:off x="1098240" y="6053220"/>
            <a:ext cx="8569614" cy="407957"/>
          </a:xfrm>
          <a:prstGeom prst="rect">
            <a:avLst/>
          </a:prstGeom>
          <a:solidFill>
            <a:schemeClr val="accent3">
              <a:lumMod val="20000"/>
              <a:lumOff val="80000"/>
            </a:schemeClr>
          </a:solidFill>
          <a:ln w="1270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400" dirty="0">
                <a:solidFill>
                  <a:srgbClr val="000000"/>
                </a:solidFill>
                <a:latin typeface="Meiryo UI" panose="020B0604030504040204" pitchFamily="50" charset="-128"/>
                <a:ea typeface="Meiryo UI" panose="020B0604030504040204" pitchFamily="50" charset="-128"/>
              </a:rPr>
              <a:t>　　　災害への備え</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cxnSp>
        <p:nvCxnSpPr>
          <p:cNvPr id="33" name="直線矢印コネクタ 32">
            <a:extLst>
              <a:ext uri="{FF2B5EF4-FFF2-40B4-BE49-F238E27FC236}">
                <a16:creationId xmlns:a16="http://schemas.microsoft.com/office/drawing/2014/main" id="{78072F42-FE26-4C17-9D0B-4F55E9B303FA}"/>
              </a:ext>
            </a:extLst>
          </p:cNvPr>
          <p:cNvCxnSpPr>
            <a:cxnSpLocks/>
            <a:endCxn id="11" idx="0"/>
          </p:cNvCxnSpPr>
          <p:nvPr/>
        </p:nvCxnSpPr>
        <p:spPr>
          <a:xfrm>
            <a:off x="5878065" y="1788350"/>
            <a:ext cx="0" cy="3497833"/>
          </a:xfrm>
          <a:prstGeom prst="straightConnector1">
            <a:avLst/>
          </a:prstGeom>
          <a:ln w="57150">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4000" y="260647"/>
            <a:ext cx="9075600" cy="468000"/>
          </a:xfrm>
        </p:spPr>
        <p:txBody>
          <a:bodyPr/>
          <a:lstStyle/>
          <a:p>
            <a:r>
              <a:rPr kumimoji="1" lang="ja-JP" altLang="en-US" dirty="0">
                <a:latin typeface="Meiryo UI" panose="020B0604030504040204" pitchFamily="50" charset="-128"/>
                <a:ea typeface="Meiryo UI" panose="020B0604030504040204" pitchFamily="50" charset="-128"/>
              </a:rPr>
              <a:t>個別避難計画の作成・更新・廃止の流れ</a:t>
            </a:r>
            <a:r>
              <a:rPr kumimoji="1"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イメージ）</a:t>
            </a:r>
            <a:endParaRPr lang="en-US"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EAF20724-A657-4F5D-8FF6-0494BE6EB406}"/>
              </a:ext>
            </a:extLst>
          </p:cNvPr>
          <p:cNvSpPr/>
          <p:nvPr/>
        </p:nvSpPr>
        <p:spPr>
          <a:xfrm>
            <a:off x="321617" y="1186809"/>
            <a:ext cx="540000" cy="1166485"/>
          </a:xfrm>
          <a:prstGeom prst="roundRect">
            <a:avLst/>
          </a:prstGeom>
          <a:solidFill>
            <a:schemeClr val="accent5">
              <a:lumMod val="40000"/>
              <a:lumOff val="60000"/>
            </a:schemeClr>
          </a:solidFill>
          <a:ln w="1270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2000" dirty="0">
                <a:solidFill>
                  <a:srgbClr val="000000"/>
                </a:solidFill>
                <a:latin typeface="Meiryo UI" panose="020B0604030504040204" pitchFamily="50" charset="-128"/>
                <a:ea typeface="Meiryo UI" panose="020B0604030504040204" pitchFamily="50" charset="-128"/>
              </a:rPr>
              <a:t>本人</a:t>
            </a:r>
          </a:p>
        </p:txBody>
      </p:sp>
      <p:sp>
        <p:nvSpPr>
          <p:cNvPr id="7" name="正方形/長方形 6">
            <a:extLst>
              <a:ext uri="{FF2B5EF4-FFF2-40B4-BE49-F238E27FC236}">
                <a16:creationId xmlns:a16="http://schemas.microsoft.com/office/drawing/2014/main" id="{B4374277-1B21-4322-B775-BA222FF83614}"/>
              </a:ext>
            </a:extLst>
          </p:cNvPr>
          <p:cNvSpPr/>
          <p:nvPr/>
        </p:nvSpPr>
        <p:spPr>
          <a:xfrm>
            <a:off x="1697874" y="1635702"/>
            <a:ext cx="1463040" cy="468001"/>
          </a:xfrm>
          <a:prstGeom prst="rect">
            <a:avLst/>
          </a:prstGeom>
          <a:solidFill>
            <a:srgbClr val="FFFF00"/>
          </a:solidFill>
          <a:ln w="12700" cap="flat" cmpd="sng" algn="ctr">
            <a:solidFill>
              <a:srgbClr val="FFC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要介護認定</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200" dirty="0">
                <a:solidFill>
                  <a:srgbClr val="000000"/>
                </a:solidFill>
                <a:latin typeface="Meiryo UI" panose="020B0604030504040204" pitchFamily="50" charset="-128"/>
                <a:ea typeface="Meiryo UI" panose="020B0604030504040204" pitchFamily="50" charset="-128"/>
              </a:rPr>
              <a:t>障害者手帳等取得</a:t>
            </a:r>
          </a:p>
        </p:txBody>
      </p:sp>
      <p:sp>
        <p:nvSpPr>
          <p:cNvPr id="8" name="正方形/長方形 7">
            <a:extLst>
              <a:ext uri="{FF2B5EF4-FFF2-40B4-BE49-F238E27FC236}">
                <a16:creationId xmlns:a16="http://schemas.microsoft.com/office/drawing/2014/main" id="{90C11BC3-E109-45B2-B8E2-02B8332D0AE9}"/>
              </a:ext>
            </a:extLst>
          </p:cNvPr>
          <p:cNvSpPr/>
          <p:nvPr/>
        </p:nvSpPr>
        <p:spPr>
          <a:xfrm>
            <a:off x="1697874" y="5286183"/>
            <a:ext cx="1463040" cy="468001"/>
          </a:xfrm>
          <a:prstGeom prst="rect">
            <a:avLst/>
          </a:prstGeom>
          <a:solidFill>
            <a:schemeClr val="accent6">
              <a:lumMod val="40000"/>
              <a:lumOff val="6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個別避難計画の</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作成対象リスト</a:t>
            </a:r>
          </a:p>
        </p:txBody>
      </p:sp>
      <p:sp>
        <p:nvSpPr>
          <p:cNvPr id="9" name="正方形/長方形 8">
            <a:extLst>
              <a:ext uri="{FF2B5EF4-FFF2-40B4-BE49-F238E27FC236}">
                <a16:creationId xmlns:a16="http://schemas.microsoft.com/office/drawing/2014/main" id="{A1DED08F-9CBB-4377-A1E8-7A684F2595C5}"/>
              </a:ext>
            </a:extLst>
          </p:cNvPr>
          <p:cNvSpPr/>
          <p:nvPr/>
        </p:nvSpPr>
        <p:spPr>
          <a:xfrm>
            <a:off x="1697874" y="4470432"/>
            <a:ext cx="1463040" cy="468001"/>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避難行動要支援者名簿に掲載</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74316389-7CEE-48F5-80D9-3A2F369F0077}"/>
              </a:ext>
            </a:extLst>
          </p:cNvPr>
          <p:cNvSpPr/>
          <p:nvPr/>
        </p:nvSpPr>
        <p:spPr>
          <a:xfrm>
            <a:off x="3480445" y="5286183"/>
            <a:ext cx="1463040" cy="468001"/>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個別避難計画の作成・調整・完成</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0CAED5A-B184-4BB6-BF4D-D3C9B074544A}"/>
              </a:ext>
            </a:extLst>
          </p:cNvPr>
          <p:cNvSpPr/>
          <p:nvPr/>
        </p:nvSpPr>
        <p:spPr>
          <a:xfrm>
            <a:off x="5146545" y="5286183"/>
            <a:ext cx="1463040" cy="468001"/>
          </a:xfrm>
          <a:prstGeom prst="rect">
            <a:avLst/>
          </a:prstGeom>
          <a:solidFill>
            <a:schemeClr val="accent6">
              <a:lumMod val="40000"/>
              <a:lumOff val="6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更新対象者</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リスト</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CC01BE8-17FB-43A5-B393-B84D6DAB5312}"/>
              </a:ext>
            </a:extLst>
          </p:cNvPr>
          <p:cNvSpPr/>
          <p:nvPr/>
        </p:nvSpPr>
        <p:spPr>
          <a:xfrm>
            <a:off x="5146545" y="1332523"/>
            <a:ext cx="1463040" cy="468001"/>
          </a:xfrm>
          <a:prstGeom prst="rect">
            <a:avLst/>
          </a:prstGeom>
          <a:solidFill>
            <a:srgbClr val="FFFF00"/>
          </a:solidFill>
          <a:ln w="12700" cap="flat" cmpd="sng" algn="ctr">
            <a:solidFill>
              <a:srgbClr val="FFC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身体状況変化</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家族状況変化</a:t>
            </a:r>
          </a:p>
        </p:txBody>
      </p:sp>
      <p:sp>
        <p:nvSpPr>
          <p:cNvPr id="13" name="正方形/長方形 12">
            <a:extLst>
              <a:ext uri="{FF2B5EF4-FFF2-40B4-BE49-F238E27FC236}">
                <a16:creationId xmlns:a16="http://schemas.microsoft.com/office/drawing/2014/main" id="{65307265-FD4A-4F7D-B9B3-27FF0C49BD23}"/>
              </a:ext>
            </a:extLst>
          </p:cNvPr>
          <p:cNvSpPr/>
          <p:nvPr/>
        </p:nvSpPr>
        <p:spPr>
          <a:xfrm>
            <a:off x="6917429" y="5286183"/>
            <a:ext cx="1554272" cy="468001"/>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個別避難計画の</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更新</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D5A07399-565D-4FCC-B2E6-9D6A5B8145E4}"/>
              </a:ext>
            </a:extLst>
          </p:cNvPr>
          <p:cNvSpPr/>
          <p:nvPr/>
        </p:nvSpPr>
        <p:spPr>
          <a:xfrm>
            <a:off x="321617" y="2603346"/>
            <a:ext cx="540000" cy="1652770"/>
          </a:xfrm>
          <a:prstGeom prst="roundRect">
            <a:avLst/>
          </a:prstGeom>
          <a:solidFill>
            <a:schemeClr val="accent4">
              <a:lumMod val="40000"/>
              <a:lumOff val="60000"/>
            </a:schemeClr>
          </a:solidFill>
          <a:ln w="1270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2000" dirty="0">
                <a:solidFill>
                  <a:srgbClr val="000000"/>
                </a:solidFill>
                <a:latin typeface="Meiryo UI" panose="020B0604030504040204" pitchFamily="50" charset="-128"/>
                <a:ea typeface="Meiryo UI" panose="020B0604030504040204" pitchFamily="50" charset="-128"/>
              </a:rPr>
              <a:t>福祉</a:t>
            </a:r>
            <a:endParaRPr kumimoji="1" lang="en-US" altLang="ja-JP" sz="2000" dirty="0">
              <a:solidFill>
                <a:srgbClr val="000000"/>
              </a:solidFill>
              <a:latin typeface="Meiryo UI" panose="020B0604030504040204" pitchFamily="50" charset="-128"/>
              <a:ea typeface="Meiryo UI" panose="020B0604030504040204" pitchFamily="50" charset="-128"/>
            </a:endParaRPr>
          </a:p>
          <a:p>
            <a:pPr algn="ctr"/>
            <a:r>
              <a:rPr kumimoji="1" lang="ja-JP" altLang="en-US" sz="2000" dirty="0">
                <a:solidFill>
                  <a:srgbClr val="000000"/>
                </a:solidFill>
                <a:latin typeface="Meiryo UI" panose="020B0604030504040204" pitchFamily="50" charset="-128"/>
                <a:ea typeface="Meiryo UI" panose="020B0604030504040204" pitchFamily="50" charset="-128"/>
              </a:rPr>
              <a:t>事業者</a:t>
            </a:r>
          </a:p>
        </p:txBody>
      </p:sp>
      <p:sp>
        <p:nvSpPr>
          <p:cNvPr id="15" name="正方形/長方形 14">
            <a:extLst>
              <a:ext uri="{FF2B5EF4-FFF2-40B4-BE49-F238E27FC236}">
                <a16:creationId xmlns:a16="http://schemas.microsoft.com/office/drawing/2014/main" id="{E4F0EF4C-918B-4F87-AA29-B5C6BD6B99D3}"/>
              </a:ext>
            </a:extLst>
          </p:cNvPr>
          <p:cNvSpPr/>
          <p:nvPr/>
        </p:nvSpPr>
        <p:spPr>
          <a:xfrm>
            <a:off x="3480445" y="1330034"/>
            <a:ext cx="1463040" cy="468001"/>
          </a:xfrm>
          <a:prstGeom prst="rect">
            <a:avLst/>
          </a:prstGeom>
          <a:solidFill>
            <a:schemeClr val="accent4">
              <a:lumMod val="20000"/>
              <a:lumOff val="80000"/>
            </a:schemeClr>
          </a:solidFill>
          <a:ln w="12700" cap="flat" cmpd="sng" algn="ctr">
            <a:solidFill>
              <a:schemeClr val="accent4">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サービス利用</a:t>
            </a:r>
          </a:p>
        </p:txBody>
      </p:sp>
      <p:sp>
        <p:nvSpPr>
          <p:cNvPr id="17" name="正方形/長方形 16">
            <a:extLst>
              <a:ext uri="{FF2B5EF4-FFF2-40B4-BE49-F238E27FC236}">
                <a16:creationId xmlns:a16="http://schemas.microsoft.com/office/drawing/2014/main" id="{0852041C-D0B4-445A-BC5E-F4F5B98DE7D6}"/>
              </a:ext>
            </a:extLst>
          </p:cNvPr>
          <p:cNvSpPr/>
          <p:nvPr/>
        </p:nvSpPr>
        <p:spPr>
          <a:xfrm>
            <a:off x="3444237" y="3478634"/>
            <a:ext cx="5076303" cy="596570"/>
          </a:xfrm>
          <a:prstGeom prst="rect">
            <a:avLst/>
          </a:prstGeom>
          <a:solidFill>
            <a:schemeClr val="accent3">
              <a:lumMod val="20000"/>
              <a:lumOff val="80000"/>
            </a:schemeClr>
          </a:solidFill>
          <a:ln w="1270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災害への備え</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355916D-4272-421D-83AE-335C198D4622}"/>
              </a:ext>
            </a:extLst>
          </p:cNvPr>
          <p:cNvSpPr/>
          <p:nvPr/>
        </p:nvSpPr>
        <p:spPr>
          <a:xfrm>
            <a:off x="6908633" y="1354780"/>
            <a:ext cx="1557343" cy="468001"/>
          </a:xfrm>
          <a:prstGeom prst="rect">
            <a:avLst/>
          </a:prstGeom>
          <a:solidFill>
            <a:schemeClr val="accent4">
              <a:lumMod val="20000"/>
              <a:lumOff val="80000"/>
            </a:schemeClr>
          </a:solidFill>
          <a:ln w="12700" cap="flat" cmpd="sng" algn="ctr">
            <a:solidFill>
              <a:schemeClr val="accent4">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サービス利用</a:t>
            </a:r>
          </a:p>
        </p:txBody>
      </p:sp>
      <p:sp>
        <p:nvSpPr>
          <p:cNvPr id="19" name="四角形: 角を丸くする 18">
            <a:extLst>
              <a:ext uri="{FF2B5EF4-FFF2-40B4-BE49-F238E27FC236}">
                <a16:creationId xmlns:a16="http://schemas.microsoft.com/office/drawing/2014/main" id="{226BEA34-4D34-4748-8223-F3B4DB029BF5}"/>
              </a:ext>
            </a:extLst>
          </p:cNvPr>
          <p:cNvSpPr/>
          <p:nvPr/>
        </p:nvSpPr>
        <p:spPr>
          <a:xfrm>
            <a:off x="321617" y="4456755"/>
            <a:ext cx="540000" cy="2021048"/>
          </a:xfrm>
          <a:prstGeom prst="roundRect">
            <a:avLst/>
          </a:prstGeom>
          <a:solidFill>
            <a:schemeClr val="accent6">
              <a:lumMod val="40000"/>
              <a:lumOff val="60000"/>
            </a:schemeClr>
          </a:solidFill>
          <a:ln w="1270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2000" dirty="0">
                <a:solidFill>
                  <a:srgbClr val="000000"/>
                </a:solidFill>
                <a:latin typeface="Meiryo UI" panose="020B0604030504040204" pitchFamily="50" charset="-128"/>
                <a:ea typeface="Meiryo UI" panose="020B0604030504040204" pitchFamily="50" charset="-128"/>
              </a:rPr>
              <a:t>行政</a:t>
            </a:r>
            <a:endParaRPr kumimoji="1" lang="en-US" altLang="ja-JP" sz="2000" dirty="0">
              <a:solidFill>
                <a:srgbClr val="000000"/>
              </a:solidFill>
              <a:latin typeface="Meiryo UI" panose="020B0604030504040204" pitchFamily="50" charset="-128"/>
              <a:ea typeface="Meiryo UI" panose="020B0604030504040204" pitchFamily="50" charset="-128"/>
            </a:endParaRPr>
          </a:p>
        </p:txBody>
      </p:sp>
      <p:cxnSp>
        <p:nvCxnSpPr>
          <p:cNvPr id="21" name="直線矢印コネクタ 20">
            <a:extLst>
              <a:ext uri="{FF2B5EF4-FFF2-40B4-BE49-F238E27FC236}">
                <a16:creationId xmlns:a16="http://schemas.microsoft.com/office/drawing/2014/main" id="{7BC88E9E-6352-4C8D-9F5B-FC569B7F9886}"/>
              </a:ext>
            </a:extLst>
          </p:cNvPr>
          <p:cNvCxnSpPr>
            <a:cxnSpLocks/>
            <a:stCxn id="7" idx="2"/>
          </p:cNvCxnSpPr>
          <p:nvPr/>
        </p:nvCxnSpPr>
        <p:spPr>
          <a:xfrm>
            <a:off x="2429394" y="2103703"/>
            <a:ext cx="12469" cy="2366729"/>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cxnSp>
        <p:nvCxnSpPr>
          <p:cNvPr id="22" name="直線矢印コネクタ 21">
            <a:extLst>
              <a:ext uri="{FF2B5EF4-FFF2-40B4-BE49-F238E27FC236}">
                <a16:creationId xmlns:a16="http://schemas.microsoft.com/office/drawing/2014/main" id="{EC08D21F-3365-4295-A937-7E946D10CD7F}"/>
              </a:ext>
            </a:extLst>
          </p:cNvPr>
          <p:cNvCxnSpPr>
            <a:cxnSpLocks/>
          </p:cNvCxnSpPr>
          <p:nvPr/>
        </p:nvCxnSpPr>
        <p:spPr>
          <a:xfrm>
            <a:off x="2429394" y="4938433"/>
            <a:ext cx="10390" cy="347750"/>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cxnSp>
        <p:nvCxnSpPr>
          <p:cNvPr id="24" name="直線矢印コネクタ 23">
            <a:extLst>
              <a:ext uri="{FF2B5EF4-FFF2-40B4-BE49-F238E27FC236}">
                <a16:creationId xmlns:a16="http://schemas.microsoft.com/office/drawing/2014/main" id="{293BDD19-8A64-4C49-B6CE-68D35BA97627}"/>
              </a:ext>
            </a:extLst>
          </p:cNvPr>
          <p:cNvCxnSpPr>
            <a:cxnSpLocks/>
            <a:endCxn id="10" idx="0"/>
          </p:cNvCxnSpPr>
          <p:nvPr/>
        </p:nvCxnSpPr>
        <p:spPr>
          <a:xfrm>
            <a:off x="4211965" y="4057666"/>
            <a:ext cx="0" cy="1228517"/>
          </a:xfrm>
          <a:prstGeom prst="straightConnector1">
            <a:avLst/>
          </a:prstGeom>
          <a:ln w="57150">
            <a:headEnd type="triangle" w="med" len="med"/>
            <a:tailEnd type="triangle" w="med" len="med"/>
          </a:ln>
        </p:spPr>
        <p:style>
          <a:lnRef idx="1">
            <a:schemeClr val="accent5"/>
          </a:lnRef>
          <a:fillRef idx="0">
            <a:schemeClr val="accent5"/>
          </a:fillRef>
          <a:effectRef idx="0">
            <a:schemeClr val="accent5"/>
          </a:effectRef>
          <a:fontRef idx="minor">
            <a:schemeClr val="tx1"/>
          </a:fontRef>
        </p:style>
      </p:cxnSp>
      <p:cxnSp>
        <p:nvCxnSpPr>
          <p:cNvPr id="27" name="直線矢印コネクタ 26">
            <a:extLst>
              <a:ext uri="{FF2B5EF4-FFF2-40B4-BE49-F238E27FC236}">
                <a16:creationId xmlns:a16="http://schemas.microsoft.com/office/drawing/2014/main" id="{AEF59001-A1EA-41D7-9F79-2859BB267E41}"/>
              </a:ext>
            </a:extLst>
          </p:cNvPr>
          <p:cNvCxnSpPr>
            <a:cxnSpLocks/>
          </p:cNvCxnSpPr>
          <p:nvPr/>
        </p:nvCxnSpPr>
        <p:spPr>
          <a:xfrm>
            <a:off x="4211965" y="2382649"/>
            <a:ext cx="0" cy="1071813"/>
          </a:xfrm>
          <a:prstGeom prst="straightConnector1">
            <a:avLst/>
          </a:prstGeom>
          <a:ln w="57150">
            <a:headEnd type="triangle" w="med" len="med"/>
            <a:tailEnd type="triangle" w="med" len="med"/>
          </a:ln>
        </p:spPr>
        <p:style>
          <a:lnRef idx="1">
            <a:schemeClr val="accent5"/>
          </a:lnRef>
          <a:fillRef idx="0">
            <a:schemeClr val="accent5"/>
          </a:fillRef>
          <a:effectRef idx="0">
            <a:schemeClr val="accent5"/>
          </a:effectRef>
          <a:fontRef idx="minor">
            <a:schemeClr val="tx1"/>
          </a:fontRef>
        </p:style>
      </p:cxnSp>
      <p:cxnSp>
        <p:nvCxnSpPr>
          <p:cNvPr id="35" name="直線矢印コネクタ 34">
            <a:extLst>
              <a:ext uri="{FF2B5EF4-FFF2-40B4-BE49-F238E27FC236}">
                <a16:creationId xmlns:a16="http://schemas.microsoft.com/office/drawing/2014/main" id="{CB752FD0-5C2C-40F6-A85B-87F7FFD718D7}"/>
              </a:ext>
            </a:extLst>
          </p:cNvPr>
          <p:cNvCxnSpPr>
            <a:cxnSpLocks/>
            <a:endCxn id="13" idx="0"/>
          </p:cNvCxnSpPr>
          <p:nvPr/>
        </p:nvCxnSpPr>
        <p:spPr>
          <a:xfrm>
            <a:off x="7687304" y="4066926"/>
            <a:ext cx="7261" cy="1219257"/>
          </a:xfrm>
          <a:prstGeom prst="straightConnector1">
            <a:avLst/>
          </a:prstGeom>
          <a:ln w="57150">
            <a:solidFill>
              <a:srgbClr val="00B050"/>
            </a:solidFill>
            <a:headEnd type="triangle" w="med" len="med"/>
            <a:tailEnd type="triangle" w="med" len="med"/>
          </a:ln>
        </p:spPr>
        <p:style>
          <a:lnRef idx="1">
            <a:schemeClr val="accent3"/>
          </a:lnRef>
          <a:fillRef idx="0">
            <a:schemeClr val="accent3"/>
          </a:fillRef>
          <a:effectRef idx="0">
            <a:schemeClr val="accent3"/>
          </a:effectRef>
          <a:fontRef idx="minor">
            <a:schemeClr val="tx1"/>
          </a:fontRef>
        </p:style>
      </p:cxnSp>
      <p:cxnSp>
        <p:nvCxnSpPr>
          <p:cNvPr id="36" name="直線矢印コネクタ 35">
            <a:extLst>
              <a:ext uri="{FF2B5EF4-FFF2-40B4-BE49-F238E27FC236}">
                <a16:creationId xmlns:a16="http://schemas.microsoft.com/office/drawing/2014/main" id="{283B16C5-5DD0-42B4-AB0F-0B159540F5A9}"/>
              </a:ext>
            </a:extLst>
          </p:cNvPr>
          <p:cNvCxnSpPr>
            <a:cxnSpLocks/>
          </p:cNvCxnSpPr>
          <p:nvPr/>
        </p:nvCxnSpPr>
        <p:spPr>
          <a:xfrm>
            <a:off x="7687304" y="2388268"/>
            <a:ext cx="0" cy="1101168"/>
          </a:xfrm>
          <a:prstGeom prst="straightConnector1">
            <a:avLst/>
          </a:prstGeom>
          <a:ln w="57150">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6" name="正方形/長方形 15">
            <a:extLst>
              <a:ext uri="{FF2B5EF4-FFF2-40B4-BE49-F238E27FC236}">
                <a16:creationId xmlns:a16="http://schemas.microsoft.com/office/drawing/2014/main" id="{E598DA2E-46A4-4597-BA00-4EE78FD8718B}"/>
              </a:ext>
            </a:extLst>
          </p:cNvPr>
          <p:cNvSpPr/>
          <p:nvPr/>
        </p:nvSpPr>
        <p:spPr>
          <a:xfrm>
            <a:off x="3444236" y="2789683"/>
            <a:ext cx="5076303" cy="337591"/>
          </a:xfrm>
          <a:prstGeom prst="rect">
            <a:avLst/>
          </a:prstGeom>
          <a:solidFill>
            <a:schemeClr val="accent4">
              <a:lumMod val="20000"/>
              <a:lumOff val="80000"/>
            </a:schemeClr>
          </a:solidFill>
          <a:ln w="12700" cap="flat" cmpd="sng" algn="ctr">
            <a:solidFill>
              <a:schemeClr val="accent4">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サービス提供</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14E9EC2B-5EA2-4243-9387-A05C8553151D}"/>
              </a:ext>
            </a:extLst>
          </p:cNvPr>
          <p:cNvSpPr/>
          <p:nvPr/>
        </p:nvSpPr>
        <p:spPr>
          <a:xfrm>
            <a:off x="3480445" y="1914648"/>
            <a:ext cx="1463040" cy="468001"/>
          </a:xfrm>
          <a:prstGeom prst="rect">
            <a:avLst/>
          </a:prstGeom>
          <a:solidFill>
            <a:schemeClr val="accent5">
              <a:lumMod val="20000"/>
              <a:lumOff val="80000"/>
            </a:schemeClr>
          </a:solidFill>
          <a:ln w="1905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わたしの避難計画</a:t>
            </a:r>
          </a:p>
        </p:txBody>
      </p:sp>
      <p:sp>
        <p:nvSpPr>
          <p:cNvPr id="42" name="正方形/長方形 41">
            <a:extLst>
              <a:ext uri="{FF2B5EF4-FFF2-40B4-BE49-F238E27FC236}">
                <a16:creationId xmlns:a16="http://schemas.microsoft.com/office/drawing/2014/main" id="{69C4B2A0-9C1C-4C32-B73C-B34C88F71CDF}"/>
              </a:ext>
            </a:extLst>
          </p:cNvPr>
          <p:cNvSpPr/>
          <p:nvPr/>
        </p:nvSpPr>
        <p:spPr>
          <a:xfrm>
            <a:off x="6908633" y="1920267"/>
            <a:ext cx="1587331" cy="468001"/>
          </a:xfrm>
          <a:prstGeom prst="rect">
            <a:avLst/>
          </a:prstGeom>
          <a:solidFill>
            <a:schemeClr val="accent5">
              <a:lumMod val="20000"/>
              <a:lumOff val="80000"/>
            </a:schemeClr>
          </a:solidFill>
          <a:ln w="1905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わたしの避難計画</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（更新版）</a:t>
            </a:r>
          </a:p>
        </p:txBody>
      </p:sp>
      <p:sp>
        <p:nvSpPr>
          <p:cNvPr id="46" name="正方形/長方形 45">
            <a:extLst>
              <a:ext uri="{FF2B5EF4-FFF2-40B4-BE49-F238E27FC236}">
                <a16:creationId xmlns:a16="http://schemas.microsoft.com/office/drawing/2014/main" id="{7F308D29-87AA-4A7F-B483-4A6622E66C61}"/>
              </a:ext>
            </a:extLst>
          </p:cNvPr>
          <p:cNvSpPr/>
          <p:nvPr/>
        </p:nvSpPr>
        <p:spPr>
          <a:xfrm>
            <a:off x="3539418" y="3675795"/>
            <a:ext cx="1463040" cy="198988"/>
          </a:xfrm>
          <a:prstGeom prst="rect">
            <a:avLst/>
          </a:prstGeom>
          <a:solidFill>
            <a:schemeClr val="accent5">
              <a:lumMod val="20000"/>
              <a:lumOff val="80000"/>
            </a:schemeClr>
          </a:solidFill>
          <a:ln w="1270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わたしの避難計画</a:t>
            </a:r>
          </a:p>
        </p:txBody>
      </p:sp>
      <p:sp>
        <p:nvSpPr>
          <p:cNvPr id="47" name="正方形/長方形 46">
            <a:extLst>
              <a:ext uri="{FF2B5EF4-FFF2-40B4-BE49-F238E27FC236}">
                <a16:creationId xmlns:a16="http://schemas.microsoft.com/office/drawing/2014/main" id="{93837937-5AB6-46A6-AE13-10C42D9D043C}"/>
              </a:ext>
            </a:extLst>
          </p:cNvPr>
          <p:cNvSpPr/>
          <p:nvPr/>
        </p:nvSpPr>
        <p:spPr>
          <a:xfrm>
            <a:off x="6955784" y="3675795"/>
            <a:ext cx="1463040" cy="198988"/>
          </a:xfrm>
          <a:prstGeom prst="rect">
            <a:avLst/>
          </a:prstGeom>
          <a:solidFill>
            <a:schemeClr val="accent5">
              <a:lumMod val="20000"/>
              <a:lumOff val="80000"/>
            </a:schemeClr>
          </a:solidFill>
          <a:ln w="12700" cap="flat" cmpd="sng" algn="ctr">
            <a:solidFill>
              <a:schemeClr val="accent5">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わたしの避難計画</a:t>
            </a:r>
          </a:p>
        </p:txBody>
      </p:sp>
      <p:cxnSp>
        <p:nvCxnSpPr>
          <p:cNvPr id="50" name="直線矢印コネクタ 49">
            <a:extLst>
              <a:ext uri="{FF2B5EF4-FFF2-40B4-BE49-F238E27FC236}">
                <a16:creationId xmlns:a16="http://schemas.microsoft.com/office/drawing/2014/main" id="{13CB5300-B151-42A6-8193-F0E4918AE74C}"/>
              </a:ext>
            </a:extLst>
          </p:cNvPr>
          <p:cNvCxnSpPr>
            <a:cxnSpLocks/>
          </p:cNvCxnSpPr>
          <p:nvPr/>
        </p:nvCxnSpPr>
        <p:spPr>
          <a:xfrm rot="16200000">
            <a:off x="3319227" y="5365154"/>
            <a:ext cx="0" cy="324000"/>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cxnSp>
        <p:nvCxnSpPr>
          <p:cNvPr id="51" name="直線矢印コネクタ 50">
            <a:extLst>
              <a:ext uri="{FF2B5EF4-FFF2-40B4-BE49-F238E27FC236}">
                <a16:creationId xmlns:a16="http://schemas.microsoft.com/office/drawing/2014/main" id="{BD3C0A40-CD4C-4236-B72B-91A5086012FE}"/>
              </a:ext>
            </a:extLst>
          </p:cNvPr>
          <p:cNvCxnSpPr>
            <a:cxnSpLocks/>
          </p:cNvCxnSpPr>
          <p:nvPr/>
        </p:nvCxnSpPr>
        <p:spPr>
          <a:xfrm rot="16200000">
            <a:off x="6770015" y="5366723"/>
            <a:ext cx="0" cy="320860"/>
          </a:xfrm>
          <a:prstGeom prst="straightConnector1">
            <a:avLst/>
          </a:prstGeom>
          <a:ln w="57150">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54" name="正方形/長方形 53">
            <a:extLst>
              <a:ext uri="{FF2B5EF4-FFF2-40B4-BE49-F238E27FC236}">
                <a16:creationId xmlns:a16="http://schemas.microsoft.com/office/drawing/2014/main" id="{F9880F0C-51FF-42D1-AF94-FAE6B0ED60EF}"/>
              </a:ext>
            </a:extLst>
          </p:cNvPr>
          <p:cNvSpPr/>
          <p:nvPr/>
        </p:nvSpPr>
        <p:spPr>
          <a:xfrm>
            <a:off x="5138232" y="6118161"/>
            <a:ext cx="1463040" cy="267648"/>
          </a:xfrm>
          <a:prstGeom prst="rect">
            <a:avLst/>
          </a:prstGeom>
          <a:solidFill>
            <a:srgbClr val="FFFF00"/>
          </a:solidFill>
          <a:ln w="12700" cap="flat" cmpd="sng" algn="ctr">
            <a:solidFill>
              <a:srgbClr val="FFC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200" dirty="0">
                <a:solidFill>
                  <a:srgbClr val="000000"/>
                </a:solidFill>
                <a:latin typeface="Meiryo UI" panose="020B0604030504040204" pitchFamily="50" charset="-128"/>
                <a:ea typeface="Meiryo UI" panose="020B0604030504040204" pitchFamily="50" charset="-128"/>
              </a:rPr>
              <a:t>福祉避難所の追加</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D85A8333-1A63-4958-895D-A3FAC46FD583}"/>
              </a:ext>
            </a:extLst>
          </p:cNvPr>
          <p:cNvCxnSpPr>
            <a:cxnSpLocks/>
          </p:cNvCxnSpPr>
          <p:nvPr/>
        </p:nvCxnSpPr>
        <p:spPr>
          <a:xfrm flipV="1">
            <a:off x="5869752" y="5710481"/>
            <a:ext cx="8313" cy="374428"/>
          </a:xfrm>
          <a:prstGeom prst="straightConnector1">
            <a:avLst/>
          </a:prstGeom>
          <a:ln w="57150">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56" name="正方形/長方形 55">
            <a:extLst>
              <a:ext uri="{FF2B5EF4-FFF2-40B4-BE49-F238E27FC236}">
                <a16:creationId xmlns:a16="http://schemas.microsoft.com/office/drawing/2014/main" id="{93C1F644-5E52-40AC-9ECA-1DF8EC54C266}"/>
              </a:ext>
            </a:extLst>
          </p:cNvPr>
          <p:cNvSpPr/>
          <p:nvPr/>
        </p:nvSpPr>
        <p:spPr>
          <a:xfrm>
            <a:off x="1098240" y="4475196"/>
            <a:ext cx="298278" cy="1051958"/>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名</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簿</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定</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義</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cxnSp>
        <p:nvCxnSpPr>
          <p:cNvPr id="57" name="直線矢印コネクタ 56">
            <a:extLst>
              <a:ext uri="{FF2B5EF4-FFF2-40B4-BE49-F238E27FC236}">
                <a16:creationId xmlns:a16="http://schemas.microsoft.com/office/drawing/2014/main" id="{9DF0690A-27E5-4222-8D50-2FFDC0B8420D}"/>
              </a:ext>
            </a:extLst>
          </p:cNvPr>
          <p:cNvCxnSpPr>
            <a:cxnSpLocks/>
          </p:cNvCxnSpPr>
          <p:nvPr/>
        </p:nvCxnSpPr>
        <p:spPr>
          <a:xfrm rot="16200000">
            <a:off x="1551992" y="4544002"/>
            <a:ext cx="0" cy="320860"/>
          </a:xfrm>
          <a:prstGeom prst="straightConnector1">
            <a:avLst/>
          </a:prstGeom>
          <a:ln w="57150">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58" name="正方形/長方形 57">
            <a:extLst>
              <a:ext uri="{FF2B5EF4-FFF2-40B4-BE49-F238E27FC236}">
                <a16:creationId xmlns:a16="http://schemas.microsoft.com/office/drawing/2014/main" id="{71158842-BA6E-401C-8B91-9794B57A890F}"/>
              </a:ext>
            </a:extLst>
          </p:cNvPr>
          <p:cNvSpPr/>
          <p:nvPr/>
        </p:nvSpPr>
        <p:spPr>
          <a:xfrm>
            <a:off x="1697874" y="1353063"/>
            <a:ext cx="1463040" cy="291428"/>
          </a:xfrm>
          <a:prstGeom prst="rect">
            <a:avLst/>
          </a:prstGeom>
          <a:solidFill>
            <a:srgbClr val="FFFF00"/>
          </a:solidFill>
          <a:ln w="12700" cap="flat" cmpd="sng" algn="ctr">
            <a:solidFill>
              <a:srgbClr val="FFC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転入</a:t>
            </a:r>
          </a:p>
        </p:txBody>
      </p:sp>
      <p:sp>
        <p:nvSpPr>
          <p:cNvPr id="65" name="正方形/長方形 64">
            <a:extLst>
              <a:ext uri="{FF2B5EF4-FFF2-40B4-BE49-F238E27FC236}">
                <a16:creationId xmlns:a16="http://schemas.microsoft.com/office/drawing/2014/main" id="{04F1ED98-78F5-4447-AFD5-D42F5F44BFBC}"/>
              </a:ext>
            </a:extLst>
          </p:cNvPr>
          <p:cNvSpPr/>
          <p:nvPr/>
        </p:nvSpPr>
        <p:spPr>
          <a:xfrm>
            <a:off x="8630696" y="1332523"/>
            <a:ext cx="1037158" cy="468001"/>
          </a:xfrm>
          <a:prstGeom prst="rect">
            <a:avLst/>
          </a:prstGeom>
          <a:solidFill>
            <a:srgbClr val="FFFF00"/>
          </a:solidFill>
          <a:ln w="12700" cap="flat" cmpd="sng" algn="ctr">
            <a:solidFill>
              <a:srgbClr val="FFC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転出</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入所等</a:t>
            </a:r>
          </a:p>
        </p:txBody>
      </p:sp>
      <p:sp>
        <p:nvSpPr>
          <p:cNvPr id="68" name="正方形/長方形 67">
            <a:extLst>
              <a:ext uri="{FF2B5EF4-FFF2-40B4-BE49-F238E27FC236}">
                <a16:creationId xmlns:a16="http://schemas.microsoft.com/office/drawing/2014/main" id="{0094434C-7DCC-42C2-A9AA-3AAF39D4C528}"/>
              </a:ext>
            </a:extLst>
          </p:cNvPr>
          <p:cNvSpPr/>
          <p:nvPr/>
        </p:nvSpPr>
        <p:spPr>
          <a:xfrm>
            <a:off x="8630696" y="4470432"/>
            <a:ext cx="1037158" cy="468001"/>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名簿から</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削除</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cxnSp>
        <p:nvCxnSpPr>
          <p:cNvPr id="69" name="直線矢印コネクタ 68">
            <a:extLst>
              <a:ext uri="{FF2B5EF4-FFF2-40B4-BE49-F238E27FC236}">
                <a16:creationId xmlns:a16="http://schemas.microsoft.com/office/drawing/2014/main" id="{F89D2E12-29EF-4B72-A84B-8F313ACE0A27}"/>
              </a:ext>
            </a:extLst>
          </p:cNvPr>
          <p:cNvCxnSpPr>
            <a:cxnSpLocks/>
            <a:endCxn id="68" idx="0"/>
          </p:cNvCxnSpPr>
          <p:nvPr/>
        </p:nvCxnSpPr>
        <p:spPr>
          <a:xfrm>
            <a:off x="9139786" y="1802801"/>
            <a:ext cx="9489" cy="2667631"/>
          </a:xfrm>
          <a:prstGeom prst="straightConnector1">
            <a:avLst/>
          </a:prstGeom>
          <a:ln w="57150">
            <a:solidFill>
              <a:schemeClr val="accent2">
                <a:lumMod val="75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73" name="正方形/長方形 72">
            <a:extLst>
              <a:ext uri="{FF2B5EF4-FFF2-40B4-BE49-F238E27FC236}">
                <a16:creationId xmlns:a16="http://schemas.microsoft.com/office/drawing/2014/main" id="{D2681E33-A18B-4761-9C29-9AD10D29DD7A}"/>
              </a:ext>
            </a:extLst>
          </p:cNvPr>
          <p:cNvSpPr/>
          <p:nvPr/>
        </p:nvSpPr>
        <p:spPr>
          <a:xfrm>
            <a:off x="8630696" y="5286182"/>
            <a:ext cx="1037158" cy="468001"/>
          </a:xfrm>
          <a:prstGeom prst="rect">
            <a:avLst/>
          </a:prstGeom>
          <a:solidFill>
            <a:schemeClr val="accent6">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400" dirty="0">
                <a:solidFill>
                  <a:srgbClr val="000000"/>
                </a:solidFill>
                <a:latin typeface="Meiryo UI" panose="020B0604030504040204" pitchFamily="50" charset="-128"/>
                <a:ea typeface="Meiryo UI" panose="020B0604030504040204" pitchFamily="50" charset="-128"/>
              </a:rPr>
              <a:t>個別計画</a:t>
            </a:r>
            <a:endParaRPr kumimoji="1" lang="en-US" altLang="ja-JP" sz="1400" dirty="0">
              <a:solidFill>
                <a:srgbClr val="000000"/>
              </a:solidFill>
              <a:latin typeface="Meiryo UI" panose="020B0604030504040204" pitchFamily="50" charset="-128"/>
              <a:ea typeface="Meiryo UI" panose="020B0604030504040204" pitchFamily="50" charset="-128"/>
            </a:endParaRPr>
          </a:p>
          <a:p>
            <a:pPr algn="ctr"/>
            <a:r>
              <a:rPr kumimoji="1" lang="ja-JP" altLang="en-US" sz="1400" dirty="0">
                <a:solidFill>
                  <a:srgbClr val="000000"/>
                </a:solidFill>
                <a:latin typeface="Meiryo UI" panose="020B0604030504040204" pitchFamily="50" charset="-128"/>
                <a:ea typeface="Meiryo UI" panose="020B0604030504040204" pitchFamily="50" charset="-128"/>
              </a:rPr>
              <a:t>の廃止</a:t>
            </a:r>
            <a:endParaRPr kumimoji="1" lang="en-US" altLang="ja-JP" sz="1400" dirty="0">
              <a:solidFill>
                <a:srgbClr val="000000"/>
              </a:solidFill>
              <a:latin typeface="Meiryo UI" panose="020B0604030504040204" pitchFamily="50" charset="-128"/>
              <a:ea typeface="Meiryo UI" panose="020B0604030504040204" pitchFamily="50" charset="-128"/>
            </a:endParaRPr>
          </a:p>
        </p:txBody>
      </p:sp>
      <p:cxnSp>
        <p:nvCxnSpPr>
          <p:cNvPr id="74" name="直線矢印コネクタ 73">
            <a:extLst>
              <a:ext uri="{FF2B5EF4-FFF2-40B4-BE49-F238E27FC236}">
                <a16:creationId xmlns:a16="http://schemas.microsoft.com/office/drawing/2014/main" id="{2E2BA734-1F47-4553-821D-F60FB690C24A}"/>
              </a:ext>
            </a:extLst>
          </p:cNvPr>
          <p:cNvCxnSpPr>
            <a:cxnSpLocks/>
            <a:stCxn id="68" idx="2"/>
            <a:endCxn id="73" idx="0"/>
          </p:cNvCxnSpPr>
          <p:nvPr/>
        </p:nvCxnSpPr>
        <p:spPr>
          <a:xfrm>
            <a:off x="9149275" y="4938433"/>
            <a:ext cx="0" cy="347749"/>
          </a:xfrm>
          <a:prstGeom prst="straightConnector1">
            <a:avLst/>
          </a:prstGeom>
          <a:ln w="57150">
            <a:solidFill>
              <a:schemeClr val="accent2">
                <a:lumMod val="75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80" name="吹き出し: 角を丸めた四角形 79">
            <a:extLst>
              <a:ext uri="{FF2B5EF4-FFF2-40B4-BE49-F238E27FC236}">
                <a16:creationId xmlns:a16="http://schemas.microsoft.com/office/drawing/2014/main" id="{43B90F46-FA23-4203-907C-8E2C55894458}"/>
              </a:ext>
            </a:extLst>
          </p:cNvPr>
          <p:cNvSpPr/>
          <p:nvPr/>
        </p:nvSpPr>
        <p:spPr>
          <a:xfrm>
            <a:off x="702839" y="2194919"/>
            <a:ext cx="824624" cy="291427"/>
          </a:xfrm>
          <a:prstGeom prst="wedgeRoundRectCallout">
            <a:avLst>
              <a:gd name="adj1" fmla="val -39456"/>
              <a:gd name="adj2" fmla="val -97771"/>
              <a:gd name="adj3" fmla="val 16667"/>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区分Ｂ・Ｃ</a:t>
            </a:r>
          </a:p>
        </p:txBody>
      </p:sp>
      <p:sp>
        <p:nvSpPr>
          <p:cNvPr id="83" name="吹き出し: 角を丸めた四角形 82">
            <a:extLst>
              <a:ext uri="{FF2B5EF4-FFF2-40B4-BE49-F238E27FC236}">
                <a16:creationId xmlns:a16="http://schemas.microsoft.com/office/drawing/2014/main" id="{0C62298C-5489-48EA-9783-602D6D46D7D4}"/>
              </a:ext>
            </a:extLst>
          </p:cNvPr>
          <p:cNvSpPr/>
          <p:nvPr/>
        </p:nvSpPr>
        <p:spPr>
          <a:xfrm>
            <a:off x="6624306" y="4212816"/>
            <a:ext cx="696328" cy="899491"/>
          </a:xfrm>
          <a:prstGeom prst="wedgeRoundRectCallout">
            <a:avLst>
              <a:gd name="adj1" fmla="val 27299"/>
              <a:gd name="adj2" fmla="val 69223"/>
              <a:gd name="adj3" fmla="val 16667"/>
            </a:avLst>
          </a:prstGeom>
          <a:no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都度</a:t>
            </a:r>
            <a:endPar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 </a:t>
            </a:r>
            <a:r>
              <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rPr>
              <a:t>or</a:t>
            </a:r>
          </a:p>
          <a:p>
            <a:pPr algn="ctr"/>
            <a:r>
              <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rPr>
              <a:t> </a:t>
            </a: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半年</a:t>
            </a:r>
            <a:endPar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 </a:t>
            </a:r>
            <a:r>
              <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rPr>
              <a:t>or</a:t>
            </a:r>
          </a:p>
          <a:p>
            <a:pPr algn="ctr"/>
            <a:r>
              <a:rPr kumimoji="1" lang="en-US" altLang="ja-JP" sz="1100" dirty="0">
                <a:solidFill>
                  <a:srgbClr val="000000"/>
                </a:solidFill>
                <a:latin typeface="UD デジタル 教科書体 NK-B" panose="02020700000000000000" pitchFamily="18" charset="-128"/>
                <a:ea typeface="UD デジタル 教科書体 NK-B" panose="02020700000000000000" pitchFamily="18" charset="-128"/>
              </a:rPr>
              <a:t> </a:t>
            </a: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年１回</a:t>
            </a:r>
          </a:p>
        </p:txBody>
      </p:sp>
      <p:sp>
        <p:nvSpPr>
          <p:cNvPr id="84" name="テキスト ボックス 83">
            <a:extLst>
              <a:ext uri="{FF2B5EF4-FFF2-40B4-BE49-F238E27FC236}">
                <a16:creationId xmlns:a16="http://schemas.microsoft.com/office/drawing/2014/main" id="{91E3C97A-D33A-4666-ABD9-88BA73D22BBE}"/>
              </a:ext>
            </a:extLst>
          </p:cNvPr>
          <p:cNvSpPr txBox="1"/>
          <p:nvPr/>
        </p:nvSpPr>
        <p:spPr>
          <a:xfrm>
            <a:off x="4268870" y="4475196"/>
            <a:ext cx="914400" cy="41614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UD デジタル 教科書体 NK-B" panose="02020700000000000000" pitchFamily="18" charset="-128"/>
                <a:ea typeface="UD デジタル 教科書体 NK-B" panose="02020700000000000000" pitchFamily="18" charset="-128"/>
              </a:rPr>
              <a:t>新規共有</a:t>
            </a:r>
          </a:p>
        </p:txBody>
      </p:sp>
      <p:sp>
        <p:nvSpPr>
          <p:cNvPr id="85" name="テキスト ボックス 84">
            <a:extLst>
              <a:ext uri="{FF2B5EF4-FFF2-40B4-BE49-F238E27FC236}">
                <a16:creationId xmlns:a16="http://schemas.microsoft.com/office/drawing/2014/main" id="{4EC24C34-80D0-46B9-B7B4-D2BDB0E6A5F8}"/>
              </a:ext>
            </a:extLst>
          </p:cNvPr>
          <p:cNvSpPr txBox="1"/>
          <p:nvPr/>
        </p:nvSpPr>
        <p:spPr>
          <a:xfrm>
            <a:off x="4268870" y="2553366"/>
            <a:ext cx="914400" cy="41614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UD デジタル 教科書体 NK-B" panose="02020700000000000000" pitchFamily="18" charset="-128"/>
                <a:ea typeface="UD デジタル 教科書体 NK-B" panose="02020700000000000000" pitchFamily="18" charset="-128"/>
              </a:rPr>
              <a:t>新規共有</a:t>
            </a:r>
          </a:p>
        </p:txBody>
      </p:sp>
      <p:sp>
        <p:nvSpPr>
          <p:cNvPr id="86" name="テキスト ボックス 85">
            <a:extLst>
              <a:ext uri="{FF2B5EF4-FFF2-40B4-BE49-F238E27FC236}">
                <a16:creationId xmlns:a16="http://schemas.microsoft.com/office/drawing/2014/main" id="{CF5C116B-EF9A-4AF8-836B-D3FD94510CBD}"/>
              </a:ext>
            </a:extLst>
          </p:cNvPr>
          <p:cNvSpPr txBox="1"/>
          <p:nvPr/>
        </p:nvSpPr>
        <p:spPr>
          <a:xfrm>
            <a:off x="7757321" y="4468736"/>
            <a:ext cx="914400" cy="41614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UD デジタル 教科書体 NK-B" panose="02020700000000000000" pitchFamily="18" charset="-128"/>
                <a:ea typeface="UD デジタル 教科書体 NK-B" panose="02020700000000000000" pitchFamily="18" charset="-128"/>
              </a:rPr>
              <a:t>差し替え</a:t>
            </a:r>
          </a:p>
        </p:txBody>
      </p:sp>
      <p:sp>
        <p:nvSpPr>
          <p:cNvPr id="87" name="テキスト ボックス 86">
            <a:extLst>
              <a:ext uri="{FF2B5EF4-FFF2-40B4-BE49-F238E27FC236}">
                <a16:creationId xmlns:a16="http://schemas.microsoft.com/office/drawing/2014/main" id="{FB27C9F4-92F5-4982-B78B-6B05AA27FC84}"/>
              </a:ext>
            </a:extLst>
          </p:cNvPr>
          <p:cNvSpPr txBox="1"/>
          <p:nvPr/>
        </p:nvSpPr>
        <p:spPr>
          <a:xfrm>
            <a:off x="7757321" y="2546906"/>
            <a:ext cx="914400" cy="416144"/>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100" dirty="0">
                <a:solidFill>
                  <a:prstClr val="black"/>
                </a:solidFill>
                <a:latin typeface="UD デジタル 教科書体 NK-B" panose="02020700000000000000" pitchFamily="18" charset="-128"/>
                <a:ea typeface="UD デジタル 教科書体 NK-B" panose="02020700000000000000" pitchFamily="18" charset="-128"/>
              </a:rPr>
              <a:t>差し替え</a:t>
            </a:r>
          </a:p>
        </p:txBody>
      </p:sp>
      <p:sp>
        <p:nvSpPr>
          <p:cNvPr id="88" name="吹き出し: 角を丸めた四角形 87">
            <a:extLst>
              <a:ext uri="{FF2B5EF4-FFF2-40B4-BE49-F238E27FC236}">
                <a16:creationId xmlns:a16="http://schemas.microsoft.com/office/drawing/2014/main" id="{F2E69B2B-E196-4EC9-AE76-E05622FAE8DC}"/>
              </a:ext>
            </a:extLst>
          </p:cNvPr>
          <p:cNvSpPr/>
          <p:nvPr/>
        </p:nvSpPr>
        <p:spPr>
          <a:xfrm>
            <a:off x="2714794" y="986170"/>
            <a:ext cx="729442" cy="291427"/>
          </a:xfrm>
          <a:prstGeom prst="wedgeRoundRectCallout">
            <a:avLst>
              <a:gd name="adj1" fmla="val -40464"/>
              <a:gd name="adj2" fmla="val 121865"/>
              <a:gd name="adj3" fmla="val 16667"/>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変動要因</a:t>
            </a:r>
          </a:p>
        </p:txBody>
      </p:sp>
      <p:sp>
        <p:nvSpPr>
          <p:cNvPr id="89" name="吹き出し: 角を丸めた四角形 88">
            <a:extLst>
              <a:ext uri="{FF2B5EF4-FFF2-40B4-BE49-F238E27FC236}">
                <a16:creationId xmlns:a16="http://schemas.microsoft.com/office/drawing/2014/main" id="{F66C0709-CF0C-443D-9341-C0E46365B45E}"/>
              </a:ext>
            </a:extLst>
          </p:cNvPr>
          <p:cNvSpPr/>
          <p:nvPr/>
        </p:nvSpPr>
        <p:spPr>
          <a:xfrm>
            <a:off x="6166276" y="5802282"/>
            <a:ext cx="729442" cy="282627"/>
          </a:xfrm>
          <a:prstGeom prst="wedgeRoundRectCallout">
            <a:avLst>
              <a:gd name="adj1" fmla="val -32487"/>
              <a:gd name="adj2" fmla="val 80223"/>
              <a:gd name="adj3" fmla="val 16667"/>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変動要因</a:t>
            </a:r>
          </a:p>
        </p:txBody>
      </p:sp>
      <p:sp>
        <p:nvSpPr>
          <p:cNvPr id="90" name="吹き出し: 角を丸めた四角形 89">
            <a:extLst>
              <a:ext uri="{FF2B5EF4-FFF2-40B4-BE49-F238E27FC236}">
                <a16:creationId xmlns:a16="http://schemas.microsoft.com/office/drawing/2014/main" id="{34F9A13B-9345-4D97-B474-E37FF45DAB14}"/>
              </a:ext>
            </a:extLst>
          </p:cNvPr>
          <p:cNvSpPr/>
          <p:nvPr/>
        </p:nvSpPr>
        <p:spPr>
          <a:xfrm>
            <a:off x="6405294" y="999676"/>
            <a:ext cx="729442" cy="291427"/>
          </a:xfrm>
          <a:prstGeom prst="wedgeRoundRectCallout">
            <a:avLst>
              <a:gd name="adj1" fmla="val -40464"/>
              <a:gd name="adj2" fmla="val 121865"/>
              <a:gd name="adj3" fmla="val 16667"/>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変動要因</a:t>
            </a:r>
          </a:p>
        </p:txBody>
      </p:sp>
      <p:sp>
        <p:nvSpPr>
          <p:cNvPr id="91" name="吹き出し: 角を丸めた四角形 90">
            <a:extLst>
              <a:ext uri="{FF2B5EF4-FFF2-40B4-BE49-F238E27FC236}">
                <a16:creationId xmlns:a16="http://schemas.microsoft.com/office/drawing/2014/main" id="{39499BD3-2A70-4252-8793-DECDA29815BB}"/>
              </a:ext>
            </a:extLst>
          </p:cNvPr>
          <p:cNvSpPr/>
          <p:nvPr/>
        </p:nvSpPr>
        <p:spPr>
          <a:xfrm>
            <a:off x="8474488" y="990044"/>
            <a:ext cx="729442" cy="291427"/>
          </a:xfrm>
          <a:prstGeom prst="wedgeRoundRectCallout">
            <a:avLst>
              <a:gd name="adj1" fmla="val -13114"/>
              <a:gd name="adj2" fmla="val 121865"/>
              <a:gd name="adj3" fmla="val 16667"/>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100" dirty="0">
                <a:solidFill>
                  <a:srgbClr val="000000"/>
                </a:solidFill>
                <a:latin typeface="UD デジタル 教科書体 NK-B" panose="02020700000000000000" pitchFamily="18" charset="-128"/>
                <a:ea typeface="UD デジタル 教科書体 NK-B" panose="02020700000000000000" pitchFamily="18" charset="-128"/>
              </a:rPr>
              <a:t>変動要因</a:t>
            </a:r>
          </a:p>
        </p:txBody>
      </p:sp>
      <p:sp>
        <p:nvSpPr>
          <p:cNvPr id="92" name="テキスト ボックス 91">
            <a:extLst>
              <a:ext uri="{FF2B5EF4-FFF2-40B4-BE49-F238E27FC236}">
                <a16:creationId xmlns:a16="http://schemas.microsoft.com/office/drawing/2014/main" id="{DE42E056-96F6-4FAF-91C4-8886F0A3B018}"/>
              </a:ext>
            </a:extLst>
          </p:cNvPr>
          <p:cNvSpPr txBox="1"/>
          <p:nvPr/>
        </p:nvSpPr>
        <p:spPr>
          <a:xfrm>
            <a:off x="1945527" y="2128966"/>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UD デジタル 教科書体 NK-B" panose="02020700000000000000" pitchFamily="18" charset="-128"/>
                <a:ea typeface="UD デジタル 教科書体 NK-B" panose="02020700000000000000" pitchFamily="18" charset="-128"/>
              </a:rPr>
              <a:t>①</a:t>
            </a:r>
          </a:p>
        </p:txBody>
      </p:sp>
      <p:sp>
        <p:nvSpPr>
          <p:cNvPr id="93" name="テキスト ボックス 92">
            <a:extLst>
              <a:ext uri="{FF2B5EF4-FFF2-40B4-BE49-F238E27FC236}">
                <a16:creationId xmlns:a16="http://schemas.microsoft.com/office/drawing/2014/main" id="{7F989F60-B100-49A1-AE37-EF6E266BA77D}"/>
              </a:ext>
            </a:extLst>
          </p:cNvPr>
          <p:cNvSpPr txBox="1"/>
          <p:nvPr/>
        </p:nvSpPr>
        <p:spPr>
          <a:xfrm>
            <a:off x="5369892" y="2128966"/>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UD デジタル 教科書体 NK-B" panose="02020700000000000000" pitchFamily="18" charset="-128"/>
                <a:ea typeface="UD デジタル 教科書体 NK-B" panose="02020700000000000000" pitchFamily="18" charset="-128"/>
              </a:rPr>
              <a:t>②</a:t>
            </a:r>
          </a:p>
        </p:txBody>
      </p:sp>
      <p:sp>
        <p:nvSpPr>
          <p:cNvPr id="94" name="テキスト ボックス 93">
            <a:extLst>
              <a:ext uri="{FF2B5EF4-FFF2-40B4-BE49-F238E27FC236}">
                <a16:creationId xmlns:a16="http://schemas.microsoft.com/office/drawing/2014/main" id="{CFB54308-7D27-402D-AC63-B784CB32BFDA}"/>
              </a:ext>
            </a:extLst>
          </p:cNvPr>
          <p:cNvSpPr txBox="1"/>
          <p:nvPr/>
        </p:nvSpPr>
        <p:spPr>
          <a:xfrm>
            <a:off x="8671721" y="2128966"/>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UD デジタル 教科書体 NK-B" panose="02020700000000000000" pitchFamily="18" charset="-128"/>
                <a:ea typeface="UD デジタル 教科書体 NK-B" panose="02020700000000000000" pitchFamily="18" charset="-128"/>
              </a:rPr>
              <a:t>③</a:t>
            </a:r>
          </a:p>
        </p:txBody>
      </p:sp>
      <p:sp>
        <p:nvSpPr>
          <p:cNvPr id="95" name="テキスト ボックス 94">
            <a:extLst>
              <a:ext uri="{FF2B5EF4-FFF2-40B4-BE49-F238E27FC236}">
                <a16:creationId xmlns:a16="http://schemas.microsoft.com/office/drawing/2014/main" id="{0DCAF733-8CE5-4D94-A230-D3990F762F4C}"/>
              </a:ext>
            </a:extLst>
          </p:cNvPr>
          <p:cNvSpPr txBox="1"/>
          <p:nvPr/>
        </p:nvSpPr>
        <p:spPr>
          <a:xfrm>
            <a:off x="5366100" y="5692958"/>
            <a:ext cx="914400" cy="9144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800" dirty="0">
                <a:solidFill>
                  <a:prstClr val="black"/>
                </a:solidFill>
                <a:latin typeface="UD デジタル 教科書体 NK-B" panose="02020700000000000000" pitchFamily="18" charset="-128"/>
                <a:ea typeface="UD デジタル 教科書体 NK-B" panose="02020700000000000000" pitchFamily="18" charset="-128"/>
              </a:rPr>
              <a:t>➃</a:t>
            </a:r>
          </a:p>
        </p:txBody>
      </p:sp>
    </p:spTree>
    <p:extLst>
      <p:ext uri="{BB962C8B-B14F-4D97-AF65-F5344CB8AC3E}">
        <p14:creationId xmlns:p14="http://schemas.microsoft.com/office/powerpoint/2010/main" val="6491471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eiryo UI" panose="020B0604030504040204" pitchFamily="50" charset="-128"/>
                <a:ea typeface="Meiryo UI" panose="020B0604030504040204" pitchFamily="50" charset="-128"/>
              </a:rPr>
              <a:t>10</a:t>
            </a:r>
            <a:r>
              <a:rPr kumimoji="1" lang="ja-JP" altLang="en-US" dirty="0">
                <a:latin typeface="Meiryo UI" panose="020B0604030504040204" pitchFamily="50" charset="-128"/>
                <a:ea typeface="Meiryo UI" panose="020B0604030504040204" pitchFamily="50" charset="-128"/>
              </a:rPr>
              <a:t>．個別避難計画を更新する</a:t>
            </a:r>
          </a:p>
        </p:txBody>
      </p:sp>
      <p:sp>
        <p:nvSpPr>
          <p:cNvPr id="6" name="テキスト ボックス 5">
            <a:extLst>
              <a:ext uri="{FF2B5EF4-FFF2-40B4-BE49-F238E27FC236}">
                <a16:creationId xmlns:a16="http://schemas.microsoft.com/office/drawing/2014/main" id="{4A7B9E9E-102F-48C1-8F58-5A0AF31BA41C}"/>
              </a:ext>
            </a:extLst>
          </p:cNvPr>
          <p:cNvSpPr txBox="1"/>
          <p:nvPr/>
        </p:nvSpPr>
        <p:spPr>
          <a:xfrm>
            <a:off x="517890" y="1271419"/>
            <a:ext cx="8585650" cy="4862870"/>
          </a:xfrm>
          <a:prstGeom prst="rect">
            <a:avLst/>
          </a:prstGeom>
          <a:noFill/>
          <a:ln w="12700">
            <a:noFill/>
          </a:ln>
        </p:spPr>
        <p:txBody>
          <a:bodyPr wrap="square">
            <a:spAutoFit/>
          </a:bodyPr>
          <a:lstStyle/>
          <a:p>
            <a:r>
              <a:rPr kumimoji="1" lang="ja-JP" altLang="en-US" sz="2400" b="1" dirty="0">
                <a:solidFill>
                  <a:prstClr val="black"/>
                </a:solidFill>
                <a:latin typeface="Meiryo UI" panose="020B0604030504040204" pitchFamily="50" charset="-128"/>
                <a:ea typeface="Meiryo UI" panose="020B0604030504040204" pitchFamily="50" charset="-128"/>
              </a:rPr>
              <a:t>●個別避難計画の作成・更新方針をまとめる</a:t>
            </a:r>
            <a:endParaRPr kumimoji="1" lang="en-US" altLang="ja-JP" sz="2400" b="1" dirty="0">
              <a:solidFill>
                <a:prstClr val="black"/>
              </a:solidFill>
              <a:latin typeface="Meiryo UI" panose="020B0604030504040204" pitchFamily="50" charset="-128"/>
              <a:ea typeface="Meiryo UI" panose="020B0604030504040204" pitchFamily="50" charset="-128"/>
            </a:endParaRPr>
          </a:p>
          <a:p>
            <a:endParaRPr kumimoji="1" lang="en-US" altLang="ja-JP" sz="2400" b="1" dirty="0">
              <a:solidFill>
                <a:prstClr val="black"/>
              </a:solidFill>
              <a:latin typeface="Meiryo UI" panose="020B0604030504040204" pitchFamily="50" charset="-128"/>
              <a:ea typeface="Meiryo UI" panose="020B0604030504040204" pitchFamily="50" charset="-128"/>
            </a:endParaRPr>
          </a:p>
          <a:p>
            <a:endParaRPr kumimoji="1" lang="en-US" altLang="ja-JP" sz="2400" b="1" dirty="0">
              <a:solidFill>
                <a:prstClr val="black"/>
              </a:solidFill>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endParaRPr kumimoji="1" lang="en-US" altLang="ja-JP"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　●</a:t>
            </a:r>
            <a:r>
              <a:rPr lang="ja-JP" altLang="en-US" sz="2400" b="1" dirty="0">
                <a:latin typeface="Meiryo UI" panose="020B0604030504040204" pitchFamily="50" charset="-128"/>
                <a:ea typeface="Meiryo UI" panose="020B0604030504040204" pitchFamily="50" charset="-128"/>
              </a:rPr>
              <a:t>作成・更新の手順書を作成する</a:t>
            </a:r>
            <a:endParaRPr lang="en-US" altLang="ja-JP" sz="2400" b="1" dirty="0">
              <a:latin typeface="Meiryo UI" panose="020B0604030504040204" pitchFamily="50" charset="-128"/>
              <a:ea typeface="Meiryo UI" panose="020B0604030504040204" pitchFamily="50" charset="-128"/>
            </a:endParaRPr>
          </a:p>
          <a:p>
            <a:r>
              <a:rPr lang="ja-JP" altLang="en-US" sz="2400" dirty="0">
                <a:solidFill>
                  <a:srgbClr val="C00000"/>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（作業手順、ファイル保存場所、様式など）</a:t>
            </a:r>
            <a:endParaRPr lang="en-US" altLang="ja-JP" sz="14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B331D45D-10CD-4A56-A6AB-13B51B11E8DA}"/>
              </a:ext>
            </a:extLst>
          </p:cNvPr>
          <p:cNvSpPr/>
          <p:nvPr/>
        </p:nvSpPr>
        <p:spPr>
          <a:xfrm>
            <a:off x="914400" y="1762932"/>
            <a:ext cx="8294337" cy="3387083"/>
          </a:xfrm>
          <a:prstGeom prst="rect">
            <a:avLst/>
          </a:prstGeom>
          <a:solidFill>
            <a:schemeClr val="bg1"/>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lang="ja-JP" altLang="en-US" sz="1800" dirty="0">
                <a:solidFill>
                  <a:sysClr val="windowText" lastClr="000000"/>
                </a:solidFill>
                <a:latin typeface="Meiryo UI" panose="020B0604030504040204" pitchFamily="50" charset="-128"/>
                <a:ea typeface="Meiryo UI" panose="020B0604030504040204" pitchFamily="50" charset="-128"/>
              </a:rPr>
              <a:t>１）基本方針</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　　　　　</a:t>
            </a:r>
            <a:r>
              <a:rPr lang="ja-JP" altLang="en-US" sz="1800" dirty="0">
                <a:solidFill>
                  <a:srgbClr val="C00000"/>
                </a:solidFill>
                <a:latin typeface="Meiryo UI" panose="020B0604030504040204" pitchFamily="50" charset="-128"/>
                <a:ea typeface="Meiryo UI" panose="020B0604030504040204" pitchFamily="50" charset="-128"/>
              </a:rPr>
              <a:t>●名簿の更新　　　</a:t>
            </a:r>
            <a:r>
              <a:rPr kumimoji="1" lang="ja-JP" altLang="en-US" sz="1800" dirty="0">
                <a:solidFill>
                  <a:sysClr val="windowText" lastClr="000000"/>
                </a:solidFill>
                <a:latin typeface="Meiryo UI" panose="020B0604030504040204" pitchFamily="50" charset="-128"/>
                <a:ea typeface="Meiryo UI" panose="020B0604030504040204" pitchFamily="50" charset="-128"/>
              </a:rPr>
              <a:t>半年に</a:t>
            </a:r>
            <a:r>
              <a:rPr kumimoji="1" lang="en-US" altLang="ja-JP" sz="1800" dirty="0">
                <a:solidFill>
                  <a:sysClr val="windowText" lastClr="000000"/>
                </a:solidFill>
                <a:latin typeface="Meiryo UI" panose="020B0604030504040204" pitchFamily="50" charset="-128"/>
                <a:ea typeface="Meiryo UI" panose="020B0604030504040204" pitchFamily="50" charset="-128"/>
              </a:rPr>
              <a:t>1</a:t>
            </a:r>
            <a:r>
              <a:rPr kumimoji="1" lang="ja-JP" altLang="en-US" sz="1800" dirty="0">
                <a:solidFill>
                  <a:sysClr val="windowText" lastClr="000000"/>
                </a:solidFill>
                <a:latin typeface="Meiryo UI" panose="020B0604030504040204" pitchFamily="50" charset="-128"/>
                <a:ea typeface="Meiryo UI" panose="020B0604030504040204" pitchFamily="50" charset="-128"/>
              </a:rPr>
              <a:t>度　　</a:t>
            </a:r>
            <a:r>
              <a:rPr kumimoji="1" lang="en-US" altLang="ja-JP" sz="1800" dirty="0">
                <a:solidFill>
                  <a:sysClr val="windowText" lastClr="000000"/>
                </a:solidFill>
                <a:latin typeface="Meiryo UI" panose="020B0604030504040204" pitchFamily="50" charset="-128"/>
                <a:ea typeface="Meiryo UI" panose="020B0604030504040204" pitchFamily="50" charset="-128"/>
              </a:rPr>
              <a:t>or</a:t>
            </a:r>
            <a:r>
              <a:rPr kumimoji="1" lang="ja-JP" altLang="en-US" sz="1800" dirty="0">
                <a:solidFill>
                  <a:sysClr val="windowText" lastClr="000000"/>
                </a:solidFill>
                <a:latin typeface="Meiryo UI" panose="020B0604030504040204" pitchFamily="50" charset="-128"/>
                <a:ea typeface="Meiryo UI" panose="020B0604030504040204" pitchFamily="50" charset="-128"/>
              </a:rPr>
              <a:t>　　年１回　　</a:t>
            </a:r>
            <a:r>
              <a:rPr lang="ja-JP" altLang="en-US" sz="1800" dirty="0">
                <a:solidFill>
                  <a:sysClr val="windowText" lastClr="000000"/>
                </a:solidFill>
                <a:latin typeface="Meiryo UI" panose="020B0604030504040204" pitchFamily="50" charset="-128"/>
                <a:ea typeface="Meiryo UI" panose="020B0604030504040204" pitchFamily="50" charset="-128"/>
              </a:rPr>
              <a:t>　</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　　　　　</a:t>
            </a:r>
            <a:r>
              <a:rPr lang="ja-JP" altLang="en-US" sz="1800" dirty="0">
                <a:solidFill>
                  <a:srgbClr val="C00000"/>
                </a:solidFill>
                <a:latin typeface="Meiryo UI" panose="020B0604030504040204" pitchFamily="50" charset="-128"/>
                <a:ea typeface="Meiryo UI" panose="020B0604030504040204" pitchFamily="50" charset="-128"/>
              </a:rPr>
              <a:t>●個別避難計画の更新</a:t>
            </a:r>
            <a:endParaRPr lang="en-US" altLang="ja-JP" sz="1800" dirty="0">
              <a:solidFill>
                <a:srgbClr val="C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　　　　　　　　　新規　　名簿掲載後半年以内に作成　</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kumimoji="1" lang="ja-JP" altLang="en-US" sz="1800" dirty="0">
                <a:solidFill>
                  <a:sysClr val="windowText" lastClr="000000"/>
                </a:solidFill>
                <a:latin typeface="Meiryo UI" panose="020B0604030504040204" pitchFamily="50" charset="-128"/>
                <a:ea typeface="Meiryo UI" panose="020B0604030504040204" pitchFamily="50" charset="-128"/>
              </a:rPr>
              <a:t>　　　　　　　　　頻度　　本人の申し出の都度　</a:t>
            </a:r>
            <a:r>
              <a:rPr kumimoji="1" lang="en-US" altLang="ja-JP" sz="1800" dirty="0">
                <a:solidFill>
                  <a:sysClr val="windowText" lastClr="000000"/>
                </a:solidFill>
                <a:latin typeface="Meiryo UI" panose="020B0604030504040204" pitchFamily="50" charset="-128"/>
                <a:ea typeface="Meiryo UI" panose="020B0604030504040204" pitchFamily="50" charset="-128"/>
              </a:rPr>
              <a:t>+</a:t>
            </a:r>
            <a:r>
              <a:rPr kumimoji="1" lang="ja-JP" altLang="en-US" sz="1800" dirty="0">
                <a:solidFill>
                  <a:sysClr val="windowText" lastClr="000000"/>
                </a:solidFill>
                <a:latin typeface="Meiryo UI" panose="020B0604030504040204" pitchFamily="50" charset="-128"/>
                <a:ea typeface="Meiryo UI" panose="020B0604030504040204" pitchFamily="50" charset="-128"/>
              </a:rPr>
              <a:t>　半年に</a:t>
            </a:r>
            <a:r>
              <a:rPr kumimoji="1" lang="en-US" altLang="ja-JP" sz="1800" dirty="0">
                <a:solidFill>
                  <a:sysClr val="windowText" lastClr="000000"/>
                </a:solidFill>
                <a:latin typeface="Meiryo UI" panose="020B0604030504040204" pitchFamily="50" charset="-128"/>
                <a:ea typeface="Meiryo UI" panose="020B0604030504040204" pitchFamily="50" charset="-128"/>
              </a:rPr>
              <a:t>1</a:t>
            </a:r>
            <a:r>
              <a:rPr kumimoji="1" lang="ja-JP" altLang="en-US" sz="1800" dirty="0">
                <a:solidFill>
                  <a:sysClr val="windowText" lastClr="000000"/>
                </a:solidFill>
                <a:latin typeface="Meiryo UI" panose="020B0604030504040204" pitchFamily="50" charset="-128"/>
                <a:ea typeface="Meiryo UI" panose="020B0604030504040204" pitchFamily="50" charset="-128"/>
              </a:rPr>
              <a:t>度　　</a:t>
            </a:r>
            <a:r>
              <a:rPr kumimoji="1" lang="en-US" altLang="ja-JP" sz="1800" dirty="0">
                <a:solidFill>
                  <a:sysClr val="windowText" lastClr="000000"/>
                </a:solidFill>
                <a:latin typeface="Meiryo UI" panose="020B0604030504040204" pitchFamily="50" charset="-128"/>
                <a:ea typeface="Meiryo UI" panose="020B0604030504040204" pitchFamily="50" charset="-128"/>
              </a:rPr>
              <a:t>or</a:t>
            </a:r>
            <a:r>
              <a:rPr kumimoji="1" lang="ja-JP" altLang="en-US" sz="1800" dirty="0">
                <a:solidFill>
                  <a:sysClr val="windowText" lastClr="000000"/>
                </a:solidFill>
                <a:latin typeface="Meiryo UI" panose="020B0604030504040204" pitchFamily="50" charset="-128"/>
                <a:ea typeface="Meiryo UI" panose="020B0604030504040204" pitchFamily="50" charset="-128"/>
              </a:rPr>
              <a:t>　年１回</a:t>
            </a:r>
            <a:endParaRPr kumimoji="1"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　　　　　　　　　　　　　　（身体状況変化、移動方法の変化）　</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　　　　　</a:t>
            </a:r>
            <a:r>
              <a:rPr lang="ja-JP" altLang="en-US" sz="1800" dirty="0">
                <a:solidFill>
                  <a:srgbClr val="C00000"/>
                </a:solidFill>
                <a:latin typeface="Meiryo UI" panose="020B0604030504040204" pitchFamily="50" charset="-128"/>
                <a:ea typeface="Meiryo UI" panose="020B0604030504040204" pitchFamily="50" charset="-128"/>
              </a:rPr>
              <a:t>●共有　　</a:t>
            </a:r>
            <a:r>
              <a:rPr lang="ja-JP" altLang="en-US" sz="1800" dirty="0">
                <a:solidFill>
                  <a:sysClr val="windowText" lastClr="000000"/>
                </a:solidFill>
                <a:latin typeface="Meiryo UI" panose="020B0604030504040204" pitchFamily="50" charset="-128"/>
                <a:ea typeface="Meiryo UI" panose="020B0604030504040204" pitchFamily="50" charset="-128"/>
              </a:rPr>
              <a:t>共有先、差替え頻度、差替え方法（全差替え　</a:t>
            </a:r>
            <a:r>
              <a:rPr lang="en-US" altLang="ja-JP" sz="1800" dirty="0">
                <a:solidFill>
                  <a:sysClr val="windowText" lastClr="000000"/>
                </a:solidFill>
                <a:latin typeface="Meiryo UI" panose="020B0604030504040204" pitchFamily="50" charset="-128"/>
                <a:ea typeface="Meiryo UI" panose="020B0604030504040204" pitchFamily="50" charset="-128"/>
              </a:rPr>
              <a:t>or</a:t>
            </a:r>
            <a:r>
              <a:rPr lang="ja-JP" altLang="en-US" sz="1800" dirty="0">
                <a:solidFill>
                  <a:sysClr val="windowText" lastClr="000000"/>
                </a:solidFill>
                <a:latin typeface="Meiryo UI" panose="020B0604030504040204" pitchFamily="50" charset="-128"/>
                <a:ea typeface="Meiryo UI" panose="020B0604030504040204" pitchFamily="50" charset="-128"/>
              </a:rPr>
              <a:t>　変更分差替え）</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２）体制（各課の役割分担） </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３）年間の作業スケジュール（更新作業、課題対応の検討テーマの絞り込みと対応）</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４）ワークシート０（取組の現状を共有するための基礎情報）</a:t>
            </a:r>
            <a:endParaRPr lang="en-US" altLang="ja-JP" sz="1800" dirty="0">
              <a:solidFill>
                <a:sysClr val="windowText" lastClr="000000"/>
              </a:solidFill>
              <a:latin typeface="Meiryo UI" panose="020B0604030504040204" pitchFamily="50" charset="-128"/>
              <a:ea typeface="Meiryo UI" panose="020B0604030504040204" pitchFamily="50" charset="-128"/>
            </a:endParaRPr>
          </a:p>
          <a:p>
            <a:r>
              <a:rPr lang="ja-JP" altLang="en-US" sz="1800" dirty="0">
                <a:solidFill>
                  <a:sysClr val="windowText" lastClr="000000"/>
                </a:solidFill>
                <a:latin typeface="Meiryo UI" panose="020B0604030504040204" pitchFamily="50" charset="-128"/>
                <a:ea typeface="Meiryo UI" panose="020B0604030504040204" pitchFamily="50" charset="-128"/>
              </a:rPr>
              <a:t>５）今後対応が必要と感じている課題のリスト</a:t>
            </a:r>
            <a:endParaRPr kumimoji="1" lang="ja-JP" altLang="en-US" sz="1800" dirty="0">
              <a:solidFill>
                <a:srgbClr val="000000"/>
              </a:solidFill>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5036BB22-5EF3-488F-AD0D-72C79DD95295}"/>
              </a:ext>
            </a:extLst>
          </p:cNvPr>
          <p:cNvSpPr txBox="1"/>
          <p:nvPr/>
        </p:nvSpPr>
        <p:spPr>
          <a:xfrm>
            <a:off x="7092299" y="303511"/>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36566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吹き出し: 角を丸めた四角形 18">
            <a:extLst>
              <a:ext uri="{FF2B5EF4-FFF2-40B4-BE49-F238E27FC236}">
                <a16:creationId xmlns:a16="http://schemas.microsoft.com/office/drawing/2014/main" id="{A64D3124-21DA-43D9-8116-6CAF485F9433}"/>
              </a:ext>
            </a:extLst>
          </p:cNvPr>
          <p:cNvSpPr/>
          <p:nvPr/>
        </p:nvSpPr>
        <p:spPr>
          <a:xfrm>
            <a:off x="7209623" y="3426922"/>
            <a:ext cx="2217010" cy="1593486"/>
          </a:xfrm>
          <a:prstGeom prst="wedgeRoundRectCallout">
            <a:avLst>
              <a:gd name="adj1" fmla="val 28649"/>
              <a:gd name="adj2" fmla="val 60366"/>
              <a:gd name="adj3" fmla="val 16667"/>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DEEE88B0-F156-4AC4-A871-F3C9257F6367}"/>
              </a:ext>
            </a:extLst>
          </p:cNvPr>
          <p:cNvSpPr txBox="1"/>
          <p:nvPr/>
        </p:nvSpPr>
        <p:spPr>
          <a:xfrm>
            <a:off x="219810" y="969545"/>
            <a:ext cx="9917723" cy="3618860"/>
          </a:xfrm>
          <a:prstGeom prst="rect">
            <a:avLst/>
          </a:prstGeom>
          <a:noFill/>
          <a:ln w="12700">
            <a:noFill/>
          </a:ln>
        </p:spPr>
        <p:txBody>
          <a:bodyPr wrap="square" lIns="54000" tIns="54000" rIns="54000" bIns="54000" rtlCol="0" anchor="t" anchorCtr="0">
            <a:noAutofit/>
          </a:bodyPr>
          <a:lstStyle/>
          <a:p>
            <a:pPr defTabSz="495330">
              <a:lnSpc>
                <a:spcPts val="2700"/>
              </a:lnSpc>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●持続的な作成・更新の体制をつくる</a:t>
            </a:r>
            <a:endParaRPr kumimoji="1" lang="en-US" altLang="ja-JP" sz="2400" b="1"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①最初は、行政直営でつくってみる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　　　　　→ノウハウができる、ツールや様式・手順を固める</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lnSpc>
                <a:spcPts val="2700"/>
              </a:lnSpc>
              <a:spcBef>
                <a:spcPts val="1200"/>
              </a:spcBef>
              <a:spcAft>
                <a:spcPct val="0"/>
              </a:spcAft>
            </a:pPr>
            <a:r>
              <a:rPr kumimoji="1" lang="ja-JP" altLang="en-US" sz="2400" dirty="0">
                <a:latin typeface="Meiryo UI" panose="020B0604030504040204" pitchFamily="50" charset="-128"/>
                <a:ea typeface="Meiryo UI" panose="020B0604030504040204" pitchFamily="50" charset="-128"/>
              </a:rPr>
              <a:t>　　②作成のパートナーを考える　（例）ケアマネージャー、社協、包括等</a:t>
            </a:r>
            <a:endParaRPr kumimoji="1" lang="en-US" altLang="ja-JP" sz="2400" dirty="0">
              <a:latin typeface="Meiryo UI" panose="020B0604030504040204" pitchFamily="50" charset="-128"/>
              <a:ea typeface="Meiryo UI" panose="020B0604030504040204" pitchFamily="50" charset="-128"/>
            </a:endParaRPr>
          </a:p>
          <a:p>
            <a:pPr defTabSz="495330">
              <a:lnSpc>
                <a:spcPts val="2700"/>
              </a:lnSpc>
              <a:spcBef>
                <a:spcPts val="1200"/>
              </a:spcBef>
              <a:spcAft>
                <a:spcPct val="0"/>
              </a:spcAft>
            </a:pPr>
            <a:r>
              <a:rPr kumimoji="1" lang="ja-JP" altLang="en-US" sz="2400" dirty="0">
                <a:latin typeface="Meiryo UI" panose="020B0604030504040204" pitchFamily="50" charset="-128"/>
                <a:ea typeface="Meiryo UI" panose="020B0604030504040204" pitchFamily="50" charset="-128"/>
              </a:rPr>
              <a:t>　　③個別避難計画を一緒に作成し、ノウハウやネットワークをシェアする</a:t>
            </a:r>
            <a:endParaRPr kumimoji="1" lang="en-US" altLang="ja-JP" sz="2400" dirty="0">
              <a:latin typeface="Meiryo UI" panose="020B0604030504040204" pitchFamily="50" charset="-128"/>
              <a:ea typeface="Meiryo UI" panose="020B0604030504040204" pitchFamily="50" charset="-128"/>
            </a:endParaRPr>
          </a:p>
          <a:p>
            <a:pPr defTabSz="495330">
              <a:lnSpc>
                <a:spcPts val="2700"/>
              </a:lnSpc>
              <a:spcBef>
                <a:spcPts val="1200"/>
              </a:spcBef>
              <a:spcAft>
                <a:spcPct val="0"/>
              </a:spcAft>
            </a:pPr>
            <a:r>
              <a:rPr kumimoji="1" lang="ja-JP" altLang="en-US" sz="2400" dirty="0">
                <a:latin typeface="Meiryo UI" panose="020B0604030504040204" pitchFamily="50" charset="-128"/>
                <a:ea typeface="Meiryo UI" panose="020B0604030504040204" pitchFamily="50" charset="-128"/>
              </a:rPr>
              <a:t>　　③作成・更新業務を委託する</a:t>
            </a:r>
            <a:endParaRPr kumimoji="1" lang="en-US" altLang="ja-JP" sz="2400" dirty="0">
              <a:latin typeface="Meiryo UI" panose="020B0604030504040204" pitchFamily="50" charset="-128"/>
              <a:ea typeface="Meiryo UI" panose="020B0604030504040204" pitchFamily="50" charset="-128"/>
            </a:endParaRPr>
          </a:p>
          <a:p>
            <a:pPr defTabSz="495330">
              <a:lnSpc>
                <a:spcPts val="2700"/>
              </a:lnSpc>
              <a:spcBef>
                <a:spcPts val="528"/>
              </a:spcBef>
              <a:spcAft>
                <a:spcPct val="0"/>
              </a:spcAft>
            </a:pPr>
            <a:r>
              <a:rPr kumimoji="1" lang="ja-JP" altLang="en-US" sz="2400" dirty="0">
                <a:latin typeface="Meiryo UI" panose="020B0604030504040204" pitchFamily="50" charset="-128"/>
                <a:ea typeface="Meiryo UI" panose="020B0604030504040204" pitchFamily="50" charset="-128"/>
              </a:rPr>
              <a:t>　　　　役割分担（例）</a:t>
            </a:r>
            <a:endParaRPr kumimoji="1" lang="en-US" altLang="ja-JP" sz="2400" dirty="0">
              <a:latin typeface="Meiryo UI" panose="020B0604030504040204" pitchFamily="50" charset="-128"/>
              <a:ea typeface="Meiryo UI" panose="020B0604030504040204" pitchFamily="50" charset="-128"/>
            </a:endParaRPr>
          </a:p>
        </p:txBody>
      </p:sp>
      <p:sp>
        <p:nvSpPr>
          <p:cNvPr id="7" name="タイトル 1">
            <a:extLst>
              <a:ext uri="{FF2B5EF4-FFF2-40B4-BE49-F238E27FC236}">
                <a16:creationId xmlns:a16="http://schemas.microsoft.com/office/drawing/2014/main" id="{AB49B5F0-5362-4D83-A6A8-E1810AC2EA8A}"/>
              </a:ext>
            </a:extLst>
          </p:cNvPr>
          <p:cNvSpPr>
            <a:spLocks noGrp="1"/>
          </p:cNvSpPr>
          <p:nvPr>
            <p:ph type="title"/>
          </p:nvPr>
        </p:nvSpPr>
        <p:spPr>
          <a:xfrm>
            <a:off x="414338" y="260350"/>
            <a:ext cx="9075737" cy="468313"/>
          </a:xfrm>
        </p:spPr>
        <p:txBody>
          <a:bodyPr/>
          <a:lstStyle/>
          <a:p>
            <a:r>
              <a:rPr lang="en-US" altLang="ja-JP" dirty="0">
                <a:latin typeface="Meiryo UI" panose="020B0604030504040204" pitchFamily="50" charset="-128"/>
                <a:ea typeface="Meiryo UI" panose="020B0604030504040204" pitchFamily="50" charset="-128"/>
              </a:rPr>
              <a:t>10</a:t>
            </a:r>
            <a:r>
              <a:rPr kumimoji="1" lang="ja-JP" altLang="en-US" dirty="0">
                <a:latin typeface="Meiryo UI" panose="020B0604030504040204" pitchFamily="50" charset="-128"/>
                <a:ea typeface="Meiryo UI" panose="020B0604030504040204" pitchFamily="50" charset="-128"/>
              </a:rPr>
              <a:t>．個別避難計画を更新する</a:t>
            </a:r>
          </a:p>
        </p:txBody>
      </p:sp>
      <p:sp>
        <p:nvSpPr>
          <p:cNvPr id="8" name="テキスト ボックス 7">
            <a:extLst>
              <a:ext uri="{FF2B5EF4-FFF2-40B4-BE49-F238E27FC236}">
                <a16:creationId xmlns:a16="http://schemas.microsoft.com/office/drawing/2014/main" id="{627FB040-DE23-4530-B8AB-34FDF4A6A95C}"/>
              </a:ext>
            </a:extLst>
          </p:cNvPr>
          <p:cNvSpPr txBox="1"/>
          <p:nvPr/>
        </p:nvSpPr>
        <p:spPr>
          <a:xfrm>
            <a:off x="7277838" y="3438835"/>
            <a:ext cx="2068385" cy="1569660"/>
          </a:xfrm>
          <a:prstGeom prst="rect">
            <a:avLst/>
          </a:prstGeom>
          <a:noFill/>
          <a:ln w="12700">
            <a:noFill/>
          </a:ln>
        </p:spPr>
        <p:txBody>
          <a:bodyPr wrap="square">
            <a:spAutoFit/>
          </a:bodyPr>
          <a:lstStyle/>
          <a:p>
            <a:r>
              <a:rPr lang="ja-JP" altLang="en-US" sz="1600" dirty="0">
                <a:latin typeface="Meiryo UI" panose="020B0604030504040204" pitchFamily="50" charset="-128"/>
                <a:ea typeface="Meiryo UI" panose="020B0604030504040204" pitchFamily="50" charset="-128"/>
              </a:rPr>
              <a:t>令和３年度より、市町村における個別避難計画の作成経費について新たに地方交付税措置（普通交付税）があります。</a:t>
            </a:r>
          </a:p>
        </p:txBody>
      </p:sp>
      <p:sp>
        <p:nvSpPr>
          <p:cNvPr id="3" name="四角形: 角を丸くする 2">
            <a:extLst>
              <a:ext uri="{FF2B5EF4-FFF2-40B4-BE49-F238E27FC236}">
                <a16:creationId xmlns:a16="http://schemas.microsoft.com/office/drawing/2014/main" id="{3F4AA7B7-41A5-4E05-9D64-47CAA8627005}"/>
              </a:ext>
            </a:extLst>
          </p:cNvPr>
          <p:cNvSpPr/>
          <p:nvPr/>
        </p:nvSpPr>
        <p:spPr>
          <a:xfrm>
            <a:off x="1178169" y="4273063"/>
            <a:ext cx="2822331" cy="396738"/>
          </a:xfrm>
          <a:prstGeom prst="roundRect">
            <a:avLst/>
          </a:prstGeom>
          <a:solidFill>
            <a:schemeClr val="accent6">
              <a:lumMod val="20000"/>
              <a:lumOff val="80000"/>
            </a:schemeClr>
          </a:solidFill>
          <a:ln w="1270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行政</a:t>
            </a:r>
          </a:p>
        </p:txBody>
      </p:sp>
      <p:sp>
        <p:nvSpPr>
          <p:cNvPr id="12" name="四角形: 角を丸くする 11">
            <a:extLst>
              <a:ext uri="{FF2B5EF4-FFF2-40B4-BE49-F238E27FC236}">
                <a16:creationId xmlns:a16="http://schemas.microsoft.com/office/drawing/2014/main" id="{CF6D9189-7591-4811-A860-6EFF2989FC5F}"/>
              </a:ext>
            </a:extLst>
          </p:cNvPr>
          <p:cNvSpPr/>
          <p:nvPr/>
        </p:nvSpPr>
        <p:spPr>
          <a:xfrm>
            <a:off x="4275993" y="4273063"/>
            <a:ext cx="2816306" cy="396738"/>
          </a:xfrm>
          <a:prstGeom prst="roundRect">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委託先</a:t>
            </a:r>
          </a:p>
        </p:txBody>
      </p:sp>
      <p:sp>
        <p:nvSpPr>
          <p:cNvPr id="5" name="テキスト ボックス 4">
            <a:extLst>
              <a:ext uri="{FF2B5EF4-FFF2-40B4-BE49-F238E27FC236}">
                <a16:creationId xmlns:a16="http://schemas.microsoft.com/office/drawing/2014/main" id="{CB5BFD21-FE92-46D3-916A-8D06ABE3197C}"/>
              </a:ext>
            </a:extLst>
          </p:cNvPr>
          <p:cNvSpPr txBox="1"/>
          <p:nvPr/>
        </p:nvSpPr>
        <p:spPr>
          <a:xfrm>
            <a:off x="1178169" y="4829287"/>
            <a:ext cx="2822331" cy="396738"/>
          </a:xfrm>
          <a:prstGeom prst="rect">
            <a:avLst/>
          </a:prstGeom>
          <a:noFill/>
          <a:ln w="12700">
            <a:solidFill>
              <a:schemeClr val="bg1">
                <a:lumMod val="65000"/>
              </a:schemeClr>
            </a:solidFill>
          </a:ln>
        </p:spPr>
        <p:txBody>
          <a:bodyPr wrap="non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①優先対象者を決める</a:t>
            </a:r>
          </a:p>
        </p:txBody>
      </p:sp>
      <p:sp>
        <p:nvSpPr>
          <p:cNvPr id="13" name="テキスト ボックス 12">
            <a:extLst>
              <a:ext uri="{FF2B5EF4-FFF2-40B4-BE49-F238E27FC236}">
                <a16:creationId xmlns:a16="http://schemas.microsoft.com/office/drawing/2014/main" id="{19E23723-EEBF-4525-80C2-66E165A5A7DC}"/>
              </a:ext>
            </a:extLst>
          </p:cNvPr>
          <p:cNvSpPr txBox="1"/>
          <p:nvPr/>
        </p:nvSpPr>
        <p:spPr>
          <a:xfrm>
            <a:off x="4275993" y="4814012"/>
            <a:ext cx="2816306" cy="1369431"/>
          </a:xfrm>
          <a:prstGeom prst="rect">
            <a:avLst/>
          </a:prstGeom>
          <a:noFill/>
          <a:ln w="12700">
            <a:solidFill>
              <a:schemeClr val="bg1">
                <a:lumMod val="65000"/>
              </a:schemeClr>
            </a:solidFill>
          </a:ln>
        </p:spPr>
        <p:txBody>
          <a:bodyPr wrap="squar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②訪問・調整し、同意を得て、　</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個別避難計画（案）を</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作成し、行政に提出する</a:t>
            </a:r>
          </a:p>
        </p:txBody>
      </p:sp>
      <p:sp>
        <p:nvSpPr>
          <p:cNvPr id="14" name="テキスト ボックス 13">
            <a:extLst>
              <a:ext uri="{FF2B5EF4-FFF2-40B4-BE49-F238E27FC236}">
                <a16:creationId xmlns:a16="http://schemas.microsoft.com/office/drawing/2014/main" id="{51230DA7-57B7-40E1-BEEE-6FC388689619}"/>
              </a:ext>
            </a:extLst>
          </p:cNvPr>
          <p:cNvSpPr txBox="1"/>
          <p:nvPr/>
        </p:nvSpPr>
        <p:spPr>
          <a:xfrm>
            <a:off x="1178169" y="5460008"/>
            <a:ext cx="2822331" cy="738710"/>
          </a:xfrm>
          <a:prstGeom prst="rect">
            <a:avLst/>
          </a:prstGeom>
          <a:noFill/>
          <a:ln w="12700">
            <a:solidFill>
              <a:schemeClr val="bg1">
                <a:lumMod val="65000"/>
              </a:schemeClr>
            </a:solidFill>
          </a:ln>
        </p:spPr>
        <p:txBody>
          <a:bodyPr wrap="none" lIns="54000" tIns="54000" rIns="54000" bIns="54000" rtlCol="0" anchor="t" anchorCtr="0">
            <a:noAutofit/>
          </a:bodyPr>
          <a:lstStyle/>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③（案）の質をチェックし、</a:t>
            </a:r>
            <a:endParaRPr kumimoji="1" lang="en-US" altLang="ja-JP" sz="18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1800" dirty="0">
                <a:solidFill>
                  <a:prstClr val="black"/>
                </a:solidFill>
                <a:latin typeface="Meiryo UI" panose="020B0604030504040204" pitchFamily="50" charset="-128"/>
                <a:ea typeface="Meiryo UI" panose="020B0604030504040204" pitchFamily="50" charset="-128"/>
              </a:rPr>
              <a:t>　　個別避難計画を確定する</a:t>
            </a:r>
          </a:p>
        </p:txBody>
      </p:sp>
      <p:cxnSp>
        <p:nvCxnSpPr>
          <p:cNvPr id="16" name="直線矢印コネクタ 15">
            <a:extLst>
              <a:ext uri="{FF2B5EF4-FFF2-40B4-BE49-F238E27FC236}">
                <a16:creationId xmlns:a16="http://schemas.microsoft.com/office/drawing/2014/main" id="{C9218F15-2490-4BC2-A75A-6597882FD2D1}"/>
              </a:ext>
            </a:extLst>
          </p:cNvPr>
          <p:cNvCxnSpPr>
            <a:stCxn id="5" idx="3"/>
          </p:cNvCxnSpPr>
          <p:nvPr/>
        </p:nvCxnSpPr>
        <p:spPr>
          <a:xfrm flipV="1">
            <a:off x="4000500" y="5020408"/>
            <a:ext cx="275493" cy="0"/>
          </a:xfrm>
          <a:prstGeom prst="straightConnector1">
            <a:avLst/>
          </a:prstGeom>
          <a:ln w="19050">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直線矢印コネクタ 16">
            <a:extLst>
              <a:ext uri="{FF2B5EF4-FFF2-40B4-BE49-F238E27FC236}">
                <a16:creationId xmlns:a16="http://schemas.microsoft.com/office/drawing/2014/main" id="{956BD959-A624-487D-A37E-0855A975355C}"/>
              </a:ext>
            </a:extLst>
          </p:cNvPr>
          <p:cNvCxnSpPr>
            <a:cxnSpLocks/>
          </p:cNvCxnSpPr>
          <p:nvPr/>
        </p:nvCxnSpPr>
        <p:spPr>
          <a:xfrm flipH="1" flipV="1">
            <a:off x="4000500" y="5788269"/>
            <a:ext cx="275493" cy="0"/>
          </a:xfrm>
          <a:prstGeom prst="straightConnector1">
            <a:avLst/>
          </a:prstGeom>
          <a:ln w="19050">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8" name="Picture 2" descr="スピーチをしている女性のイラスト">
            <a:extLst>
              <a:ext uri="{FF2B5EF4-FFF2-40B4-BE49-F238E27FC236}">
                <a16:creationId xmlns:a16="http://schemas.microsoft.com/office/drawing/2014/main" id="{33B35BF7-B29D-4854-865A-38A1AC239D9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99693" y="5151812"/>
            <a:ext cx="1221997" cy="1272914"/>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a:extLst>
              <a:ext uri="{FF2B5EF4-FFF2-40B4-BE49-F238E27FC236}">
                <a16:creationId xmlns:a16="http://schemas.microsoft.com/office/drawing/2014/main" id="{FAEF9935-DDDF-4670-AC00-70EBA5D8D89A}"/>
              </a:ext>
            </a:extLst>
          </p:cNvPr>
          <p:cNvSpPr txBox="1"/>
          <p:nvPr/>
        </p:nvSpPr>
        <p:spPr>
          <a:xfrm>
            <a:off x="7092299" y="303511"/>
            <a:ext cx="2529391" cy="369332"/>
          </a:xfrm>
          <a:prstGeom prst="rect">
            <a:avLst/>
          </a:prstGeom>
          <a:solidFill>
            <a:schemeClr val="accent6">
              <a:lumMod val="20000"/>
              <a:lumOff val="80000"/>
            </a:schemeClr>
          </a:solidFill>
          <a:ln w="12700">
            <a:noFill/>
          </a:ln>
        </p:spPr>
        <p:txBody>
          <a:bodyPr wrap="square">
            <a:spAutoFit/>
          </a:bodyPr>
          <a:lstStyle/>
          <a:p>
            <a:pPr>
              <a:buClr>
                <a:schemeClr val="tx1"/>
              </a:buClr>
              <a:tabLst>
                <a:tab pos="8967600" algn="r"/>
              </a:tabLst>
            </a:pP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福祉担当課</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が主導</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12630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３．</a:t>
            </a:r>
            <a:r>
              <a:rPr lang="ja-JP" altLang="en-US" dirty="0">
                <a:latin typeface="Meiryo UI" panose="020B0604030504040204" pitchFamily="50" charset="-128"/>
                <a:ea typeface="Meiryo UI" panose="020B0604030504040204" pitchFamily="50" charset="-128"/>
              </a:rPr>
              <a:t>災害時要配慮者の避難行動支援の概要</a:t>
            </a:r>
            <a:endParaRPr kumimoji="1" lang="ja-JP" altLang="en-US"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1167D1D-80A9-43BF-AC05-9B4A37906A8F}"/>
              </a:ext>
            </a:extLst>
          </p:cNvPr>
          <p:cNvSpPr/>
          <p:nvPr/>
        </p:nvSpPr>
        <p:spPr>
          <a:xfrm>
            <a:off x="4476404" y="2230120"/>
            <a:ext cx="1005840" cy="720000"/>
          </a:xfrm>
          <a:prstGeom prst="rect">
            <a:avLst/>
          </a:prstGeom>
          <a:solidFill>
            <a:schemeClr val="bg1"/>
          </a:solidFill>
          <a:ln w="19050" cap="flat" cmpd="sng" algn="ctr">
            <a:solidFill>
              <a:schemeClr val="bg1">
                <a:lumMod val="8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r>
              <a:rPr kumimoji="1" lang="ja-JP" altLang="en-US" sz="1800" dirty="0">
                <a:solidFill>
                  <a:srgbClr val="000000"/>
                </a:solidFill>
                <a:latin typeface="Meiryo UI" panose="020B0604030504040204" pitchFamily="50" charset="-128"/>
                <a:ea typeface="Meiryo UI" panose="020B0604030504040204" pitchFamily="50" charset="-128"/>
              </a:rPr>
              <a:t>施設</a:t>
            </a:r>
            <a:endParaRPr kumimoji="1" lang="en-US" altLang="ja-JP" sz="1800" dirty="0">
              <a:solidFill>
                <a:srgbClr val="000000"/>
              </a:solidFill>
              <a:latin typeface="Meiryo UI" panose="020B0604030504040204" pitchFamily="50" charset="-128"/>
              <a:ea typeface="Meiryo UI" panose="020B0604030504040204" pitchFamily="50" charset="-128"/>
            </a:endParaRPr>
          </a:p>
          <a:p>
            <a:pPr algn="ctr"/>
            <a:r>
              <a:rPr kumimoji="1" lang="ja-JP" altLang="en-US" sz="1800" dirty="0">
                <a:solidFill>
                  <a:srgbClr val="000000"/>
                </a:solidFill>
                <a:latin typeface="Meiryo UI" panose="020B0604030504040204" pitchFamily="50" charset="-128"/>
                <a:ea typeface="Meiryo UI" panose="020B0604030504040204" pitchFamily="50" charset="-128"/>
              </a:rPr>
              <a:t>入所者</a:t>
            </a:r>
            <a:endParaRPr kumimoji="1" lang="ja-JP" altLang="en-US" sz="2400" dirty="0">
              <a:solidFill>
                <a:srgbClr val="000000"/>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E3CA8B7E-91B9-4D56-A27F-ACA9C1CD1B0B}"/>
              </a:ext>
            </a:extLst>
          </p:cNvPr>
          <p:cNvSpPr txBox="1"/>
          <p:nvPr/>
        </p:nvSpPr>
        <p:spPr>
          <a:xfrm>
            <a:off x="5910349" y="1238772"/>
            <a:ext cx="3288453" cy="468000"/>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在宅の要配慮者が対象</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sp>
        <p:nvSpPr>
          <p:cNvPr id="16" name="二等辺三角形 15">
            <a:extLst>
              <a:ext uri="{FF2B5EF4-FFF2-40B4-BE49-F238E27FC236}">
                <a16:creationId xmlns:a16="http://schemas.microsoft.com/office/drawing/2014/main" id="{03EE4A49-D511-45FD-80C5-379B2BDDB6D6}"/>
              </a:ext>
            </a:extLst>
          </p:cNvPr>
          <p:cNvSpPr/>
          <p:nvPr/>
        </p:nvSpPr>
        <p:spPr>
          <a:xfrm rot="10800000">
            <a:off x="6467157" y="1850852"/>
            <a:ext cx="540000" cy="36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46BB4A58-C5EC-4B88-BA94-9DC10ED73975}"/>
              </a:ext>
            </a:extLst>
          </p:cNvPr>
          <p:cNvSpPr txBox="1"/>
          <p:nvPr/>
        </p:nvSpPr>
        <p:spPr>
          <a:xfrm>
            <a:off x="5910349" y="2265141"/>
            <a:ext cx="3504584" cy="1215939"/>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自治体が避難行動要支援者を定義（任意）し、　　地域防災計画に記載</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sp>
        <p:nvSpPr>
          <p:cNvPr id="18" name="二等辺三角形 17">
            <a:extLst>
              <a:ext uri="{FF2B5EF4-FFF2-40B4-BE49-F238E27FC236}">
                <a16:creationId xmlns:a16="http://schemas.microsoft.com/office/drawing/2014/main" id="{6CE021FE-2275-4528-84DA-736450DF2781}"/>
              </a:ext>
            </a:extLst>
          </p:cNvPr>
          <p:cNvSpPr/>
          <p:nvPr/>
        </p:nvSpPr>
        <p:spPr>
          <a:xfrm rot="10800000">
            <a:off x="6467158" y="3567281"/>
            <a:ext cx="540000" cy="360000"/>
          </a:xfrm>
          <a:prstGeom prst="triangle">
            <a:avLst/>
          </a:prstGeom>
          <a:solidFill>
            <a:srgbClr val="C6D2DE"/>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D197D3A1-DB77-4019-8933-EE1B15759A50}"/>
              </a:ext>
            </a:extLst>
          </p:cNvPr>
          <p:cNvSpPr txBox="1"/>
          <p:nvPr/>
        </p:nvSpPr>
        <p:spPr>
          <a:xfrm>
            <a:off x="5910349" y="3985161"/>
            <a:ext cx="3632045" cy="943040"/>
          </a:xfrm>
          <a:prstGeom prst="rect">
            <a:avLst/>
          </a:prstGeom>
          <a:noFill/>
          <a:ln w="12700">
            <a:noFill/>
          </a:ln>
        </p:spPr>
        <p:txBody>
          <a:bodyPr wrap="square" lIns="54000" tIns="54000" rIns="54000" bIns="54000" rtlCol="0" anchor="t" anchorCtr="0">
            <a:noAutofit/>
          </a:bodyPr>
          <a:lstStyle/>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名簿：作成義務</a:t>
            </a:r>
            <a:endParaRPr kumimoji="1" lang="en-US" altLang="ja-JP" sz="2400" dirty="0">
              <a:solidFill>
                <a:prstClr val="black"/>
              </a:solidFill>
              <a:latin typeface="Meiryo UI" panose="020B0604030504040204" pitchFamily="50" charset="-128"/>
              <a:ea typeface="Meiryo UI" panose="020B0604030504040204" pitchFamily="50" charset="-128"/>
            </a:endParaRPr>
          </a:p>
          <a:p>
            <a:pPr defTabSz="495330">
              <a:spcBef>
                <a:spcPts val="528"/>
              </a:spcBef>
              <a:spcAft>
                <a:spcPct val="0"/>
              </a:spcAft>
            </a:pPr>
            <a:r>
              <a:rPr kumimoji="1" lang="ja-JP" altLang="en-US" sz="2400" dirty="0">
                <a:solidFill>
                  <a:prstClr val="black"/>
                </a:solidFill>
                <a:latin typeface="Meiryo UI" panose="020B0604030504040204" pitchFamily="50" charset="-128"/>
                <a:ea typeface="Meiryo UI" panose="020B0604030504040204" pitchFamily="50" charset="-128"/>
              </a:rPr>
              <a:t>個別避難計画：努力義務</a:t>
            </a:r>
            <a:endParaRPr kumimoji="1" lang="en-US" altLang="ja-JP" sz="2400" b="1" dirty="0">
              <a:solidFill>
                <a:prstClr val="black"/>
              </a:solidFill>
              <a:latin typeface="Meiryo UI" panose="020B0604030504040204" pitchFamily="50" charset="-128"/>
              <a:ea typeface="Meiryo UI" panose="020B0604030504040204" pitchFamily="50" charset="-128"/>
            </a:endParaRPr>
          </a:p>
        </p:txBody>
      </p:sp>
      <p:sp>
        <p:nvSpPr>
          <p:cNvPr id="20" name="吹き出し: 角を丸めた四角形 19">
            <a:extLst>
              <a:ext uri="{FF2B5EF4-FFF2-40B4-BE49-F238E27FC236}">
                <a16:creationId xmlns:a16="http://schemas.microsoft.com/office/drawing/2014/main" id="{BEA1D2DD-EB1D-4B4B-83F7-BB28FC72CFC4}"/>
              </a:ext>
            </a:extLst>
          </p:cNvPr>
          <p:cNvSpPr/>
          <p:nvPr/>
        </p:nvSpPr>
        <p:spPr>
          <a:xfrm>
            <a:off x="4355876" y="5041413"/>
            <a:ext cx="3791786" cy="1055874"/>
          </a:xfrm>
          <a:prstGeom prst="wedgeRoundRectCallout">
            <a:avLst>
              <a:gd name="adj1" fmla="val 57786"/>
              <a:gd name="adj2" fmla="val -260"/>
              <a:gd name="adj3" fmla="val 16667"/>
            </a:avLst>
          </a:prstGeom>
          <a:solidFill>
            <a:schemeClr val="accent2">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zh-TW" altLang="en-US" sz="1400" dirty="0">
                <a:solidFill>
                  <a:srgbClr val="000000"/>
                </a:solidFill>
                <a:latin typeface="Meiryo UI" panose="020B0604030504040204" pitchFamily="50" charset="-128"/>
                <a:ea typeface="Meiryo UI" panose="020B0604030504040204" pitchFamily="50" charset="-128"/>
              </a:rPr>
              <a:t>避難行動要支援</a:t>
            </a:r>
            <a:r>
              <a:rPr kumimoji="1" lang="ja-JP" altLang="en-US" sz="1400" dirty="0">
                <a:solidFill>
                  <a:srgbClr val="000000"/>
                </a:solidFill>
                <a:latin typeface="Meiryo UI" panose="020B0604030504040204" pitchFamily="50" charset="-128"/>
                <a:ea typeface="Meiryo UI" panose="020B0604030504040204" pitchFamily="50" charset="-128"/>
              </a:rPr>
              <a:t>の「定義の幅」が、名簿掲載や個別避難計画の作成対象者の人数に影響します。</a:t>
            </a:r>
            <a:endParaRPr kumimoji="1" lang="en-US" altLang="ja-JP" sz="1400" dirty="0">
              <a:solidFill>
                <a:srgbClr val="000000"/>
              </a:solidFill>
              <a:latin typeface="Meiryo UI" panose="020B0604030504040204" pitchFamily="50" charset="-128"/>
              <a:ea typeface="Meiryo UI" panose="020B0604030504040204" pitchFamily="50" charset="-128"/>
            </a:endParaRPr>
          </a:p>
          <a:p>
            <a:r>
              <a:rPr kumimoji="1" lang="ja-JP" altLang="en-US" sz="1400" dirty="0">
                <a:solidFill>
                  <a:srgbClr val="000000"/>
                </a:solidFill>
                <a:latin typeface="Meiryo UI" panose="020B0604030504040204" pitchFamily="50" charset="-128"/>
                <a:ea typeface="Meiryo UI" panose="020B0604030504040204" pitchFamily="50" charset="-128"/>
              </a:rPr>
              <a:t>　その後の名簿管理や計画作成の作業量にも影響します。</a:t>
            </a:r>
          </a:p>
        </p:txBody>
      </p:sp>
      <p:pic>
        <p:nvPicPr>
          <p:cNvPr id="21" name="Picture 2" descr="スピーチをしている女性のイラスト">
            <a:extLst>
              <a:ext uri="{FF2B5EF4-FFF2-40B4-BE49-F238E27FC236}">
                <a16:creationId xmlns:a16="http://schemas.microsoft.com/office/drawing/2014/main" id="{B8071AB6-3B2E-48F1-816B-27DE6EC8B13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47661" y="5153733"/>
            <a:ext cx="1221997" cy="1272914"/>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線コネクタ 22">
            <a:extLst>
              <a:ext uri="{FF2B5EF4-FFF2-40B4-BE49-F238E27FC236}">
                <a16:creationId xmlns:a16="http://schemas.microsoft.com/office/drawing/2014/main" id="{EB94A952-9488-4EDE-A986-8D11C57DB5C5}"/>
              </a:ext>
            </a:extLst>
          </p:cNvPr>
          <p:cNvCxnSpPr>
            <a:cxnSpLocks/>
          </p:cNvCxnSpPr>
          <p:nvPr/>
        </p:nvCxnSpPr>
        <p:spPr>
          <a:xfrm flipH="1">
            <a:off x="3815542" y="2950120"/>
            <a:ext cx="689958" cy="351151"/>
          </a:xfrm>
          <a:prstGeom prst="line">
            <a:avLst/>
          </a:prstGeom>
          <a:ln w="190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AB8AC130-9EEE-40AC-9F45-64B806994621}"/>
              </a:ext>
            </a:extLst>
          </p:cNvPr>
          <p:cNvCxnSpPr>
            <a:cxnSpLocks/>
          </p:cNvCxnSpPr>
          <p:nvPr/>
        </p:nvCxnSpPr>
        <p:spPr>
          <a:xfrm flipV="1">
            <a:off x="3815542" y="3301271"/>
            <a:ext cx="0" cy="2107739"/>
          </a:xfrm>
          <a:prstGeom prst="line">
            <a:avLst/>
          </a:prstGeom>
          <a:ln w="190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5F796BDE-B373-45BC-8612-00A30B135A0A}"/>
              </a:ext>
            </a:extLst>
          </p:cNvPr>
          <p:cNvCxnSpPr>
            <a:cxnSpLocks/>
          </p:cNvCxnSpPr>
          <p:nvPr/>
        </p:nvCxnSpPr>
        <p:spPr>
          <a:xfrm flipV="1">
            <a:off x="491064" y="1916399"/>
            <a:ext cx="4" cy="3550802"/>
          </a:xfrm>
          <a:prstGeom prst="line">
            <a:avLst/>
          </a:prstGeom>
          <a:ln w="190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99624779-5727-4961-865A-4F8CB99A0CE9}"/>
              </a:ext>
            </a:extLst>
          </p:cNvPr>
          <p:cNvCxnSpPr>
            <a:cxnSpLocks/>
          </p:cNvCxnSpPr>
          <p:nvPr/>
        </p:nvCxnSpPr>
        <p:spPr>
          <a:xfrm flipH="1">
            <a:off x="4490953" y="1971282"/>
            <a:ext cx="991291" cy="239570"/>
          </a:xfrm>
          <a:prstGeom prst="line">
            <a:avLst/>
          </a:prstGeom>
          <a:ln w="190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 name="矢印: 左右 2">
            <a:extLst>
              <a:ext uri="{FF2B5EF4-FFF2-40B4-BE49-F238E27FC236}">
                <a16:creationId xmlns:a16="http://schemas.microsoft.com/office/drawing/2014/main" id="{4528216C-3846-4922-8FC0-CA96BB917156}"/>
              </a:ext>
            </a:extLst>
          </p:cNvPr>
          <p:cNvSpPr/>
          <p:nvPr/>
        </p:nvSpPr>
        <p:spPr>
          <a:xfrm>
            <a:off x="491068" y="3129899"/>
            <a:ext cx="3324474" cy="1166971"/>
          </a:xfrm>
          <a:prstGeom prst="leftRightArrow">
            <a:avLst>
              <a:gd name="adj1" fmla="val 67505"/>
              <a:gd name="adj2" fmla="val 50000"/>
            </a:avLst>
          </a:prstGeom>
          <a:solidFill>
            <a:schemeClr val="bg2">
              <a:lumMod val="20000"/>
              <a:lumOff val="80000"/>
            </a:schemeClr>
          </a:solidFill>
          <a:ln w="12700" cap="flat" cmpd="sng" algn="ctr">
            <a:solidFill>
              <a:schemeClr val="bg2">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100" dirty="0">
              <a:solidFill>
                <a:srgbClr val="000000"/>
              </a:solidFill>
              <a:latin typeface="Arial" panose="020B0604020202020204" pitchFamily="34" charset="0"/>
              <a:ea typeface="ＭＳ Ｐゴシック" panose="020B0600070205080204" pitchFamily="50" charset="-128"/>
            </a:endParaRPr>
          </a:p>
        </p:txBody>
      </p:sp>
      <p:sp>
        <p:nvSpPr>
          <p:cNvPr id="12" name="正方形/長方形 11">
            <a:extLst>
              <a:ext uri="{FF2B5EF4-FFF2-40B4-BE49-F238E27FC236}">
                <a16:creationId xmlns:a16="http://schemas.microsoft.com/office/drawing/2014/main" id="{29DDBB5B-D9D7-459D-97E5-956D99737A86}"/>
              </a:ext>
            </a:extLst>
          </p:cNvPr>
          <p:cNvSpPr/>
          <p:nvPr/>
        </p:nvSpPr>
        <p:spPr>
          <a:xfrm>
            <a:off x="1089114" y="3311885"/>
            <a:ext cx="2294159" cy="815152"/>
          </a:xfrm>
          <a:prstGeom prst="rect">
            <a:avLst/>
          </a:prstGeom>
          <a:noFill/>
          <a:ln w="127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1400" dirty="0">
                <a:solidFill>
                  <a:srgbClr val="000000"/>
                </a:solidFill>
                <a:latin typeface="Meiryo UI" panose="020B0604030504040204" pitchFamily="50" charset="-128"/>
                <a:ea typeface="Meiryo UI" panose="020B0604030504040204" pitchFamily="50" charset="-128"/>
              </a:rPr>
              <a:t>避難行動要支援者の定義</a:t>
            </a:r>
            <a:endParaRPr kumimoji="1" lang="en-US" altLang="ja-JP" sz="1400" dirty="0">
              <a:solidFill>
                <a:srgbClr val="000000"/>
              </a:solidFill>
              <a:latin typeface="Meiryo UI" panose="020B0604030504040204" pitchFamily="50" charset="-128"/>
              <a:ea typeface="Meiryo UI" panose="020B0604030504040204" pitchFamily="50" charset="-128"/>
            </a:endParaRPr>
          </a:p>
          <a:p>
            <a:r>
              <a:rPr kumimoji="1" lang="ja-JP" altLang="en-US" sz="1400" dirty="0">
                <a:solidFill>
                  <a:srgbClr val="000000"/>
                </a:solidFill>
                <a:latin typeface="Meiryo UI" panose="020B0604030504040204" pitchFamily="50" charset="-128"/>
                <a:ea typeface="Meiryo UI" panose="020B0604030504040204" pitchFamily="50" charset="-128"/>
              </a:rPr>
              <a:t>（自治体が任意に設定し、</a:t>
            </a:r>
            <a:endParaRPr kumimoji="1" lang="en-US" altLang="ja-JP" sz="1400" dirty="0">
              <a:solidFill>
                <a:srgbClr val="000000"/>
              </a:solidFill>
              <a:latin typeface="Meiryo UI" panose="020B0604030504040204" pitchFamily="50" charset="-128"/>
              <a:ea typeface="Meiryo UI" panose="020B0604030504040204" pitchFamily="50" charset="-128"/>
            </a:endParaRPr>
          </a:p>
          <a:p>
            <a:r>
              <a:rPr kumimoji="1" lang="ja-JP" altLang="en-US" sz="1400" dirty="0">
                <a:solidFill>
                  <a:srgbClr val="000000"/>
                </a:solidFill>
                <a:latin typeface="Meiryo UI" panose="020B0604030504040204" pitchFamily="50" charset="-128"/>
                <a:ea typeface="Meiryo UI" panose="020B0604030504040204" pitchFamily="50" charset="-128"/>
              </a:rPr>
              <a:t>　　地域防災計画に記載）</a:t>
            </a:r>
          </a:p>
        </p:txBody>
      </p:sp>
      <p:sp>
        <p:nvSpPr>
          <p:cNvPr id="13" name="正方形/長方形 12">
            <a:extLst>
              <a:ext uri="{FF2B5EF4-FFF2-40B4-BE49-F238E27FC236}">
                <a16:creationId xmlns:a16="http://schemas.microsoft.com/office/drawing/2014/main" id="{D2FF214B-B404-45C2-A6A3-3E36C6BC6117}"/>
              </a:ext>
            </a:extLst>
          </p:cNvPr>
          <p:cNvSpPr/>
          <p:nvPr/>
        </p:nvSpPr>
        <p:spPr>
          <a:xfrm>
            <a:off x="491068" y="4391600"/>
            <a:ext cx="3324474" cy="720000"/>
          </a:xfrm>
          <a:prstGeom prst="rect">
            <a:avLst/>
          </a:prstGeom>
          <a:solidFill>
            <a:schemeClr val="accent3">
              <a:lumMod val="20000"/>
              <a:lumOff val="80000"/>
            </a:schemeClr>
          </a:solidFill>
          <a:ln w="1270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2400" dirty="0">
                <a:solidFill>
                  <a:srgbClr val="000000"/>
                </a:solidFill>
                <a:latin typeface="Meiryo UI" panose="020B0604030504040204" pitchFamily="50" charset="-128"/>
                <a:ea typeface="Meiryo UI" panose="020B0604030504040204" pitchFamily="50" charset="-128"/>
              </a:rPr>
              <a:t>避難行動要支援者名簿</a:t>
            </a:r>
            <a:endParaRPr kumimoji="1" lang="en-US" altLang="ja-JP" sz="2400" dirty="0">
              <a:solidFill>
                <a:srgbClr val="000000"/>
              </a:solidFill>
              <a:latin typeface="Meiryo UI" panose="020B0604030504040204" pitchFamily="50" charset="-128"/>
              <a:ea typeface="Meiryo UI" panose="020B0604030504040204" pitchFamily="50" charset="-128"/>
            </a:endParaRPr>
          </a:p>
          <a:p>
            <a:r>
              <a:rPr kumimoji="1" lang="ja-JP" altLang="en-US" sz="1800" dirty="0">
                <a:solidFill>
                  <a:srgbClr val="000000"/>
                </a:solidFill>
                <a:latin typeface="Meiryo UI" panose="020B0604030504040204" pitchFamily="50" charset="-128"/>
                <a:ea typeface="Meiryo UI" panose="020B0604030504040204" pitchFamily="50" charset="-128"/>
              </a:rPr>
              <a:t>（市町村に作成義務）</a:t>
            </a:r>
            <a:endParaRPr kumimoji="1" lang="ja-JP" altLang="en-US" sz="2400" dirty="0">
              <a:solidFill>
                <a:srgbClr val="000000"/>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2E5F015-7F95-443F-94AA-CB44E8642632}"/>
              </a:ext>
            </a:extLst>
          </p:cNvPr>
          <p:cNvSpPr/>
          <p:nvPr/>
        </p:nvSpPr>
        <p:spPr>
          <a:xfrm>
            <a:off x="491066" y="1222147"/>
            <a:ext cx="4991178" cy="720000"/>
          </a:xfrm>
          <a:prstGeom prst="rect">
            <a:avLst/>
          </a:prstGeom>
          <a:solidFill>
            <a:schemeClr val="accent6">
              <a:lumMod val="20000"/>
              <a:lumOff val="80000"/>
            </a:schemeClr>
          </a:solidFill>
          <a:ln w="1270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2400" dirty="0">
                <a:solidFill>
                  <a:srgbClr val="000000"/>
                </a:solidFill>
                <a:latin typeface="Meiryo UI" panose="020B0604030504040204" pitchFamily="50" charset="-128"/>
                <a:ea typeface="Meiryo UI" panose="020B0604030504040204" pitchFamily="50" charset="-128"/>
              </a:rPr>
              <a:t>要配慮者</a:t>
            </a:r>
            <a:r>
              <a:rPr kumimoji="1" lang="ja-JP" altLang="en-US" sz="1800" dirty="0">
                <a:solidFill>
                  <a:srgbClr val="000000"/>
                </a:solidFill>
                <a:latin typeface="Meiryo UI" panose="020B0604030504040204" pitchFamily="50" charset="-128"/>
                <a:ea typeface="Meiryo UI" panose="020B0604030504040204" pitchFamily="50" charset="-128"/>
              </a:rPr>
              <a:t>（高齢者、障がい者、乳幼児）</a:t>
            </a:r>
          </a:p>
        </p:txBody>
      </p:sp>
      <p:sp>
        <p:nvSpPr>
          <p:cNvPr id="11" name="正方形/長方形 10">
            <a:extLst>
              <a:ext uri="{FF2B5EF4-FFF2-40B4-BE49-F238E27FC236}">
                <a16:creationId xmlns:a16="http://schemas.microsoft.com/office/drawing/2014/main" id="{1FE6D0F4-B68B-46DF-B13D-6122631A8A74}"/>
              </a:ext>
            </a:extLst>
          </p:cNvPr>
          <p:cNvSpPr/>
          <p:nvPr/>
        </p:nvSpPr>
        <p:spPr>
          <a:xfrm>
            <a:off x="491068" y="2230120"/>
            <a:ext cx="4014432" cy="720000"/>
          </a:xfrm>
          <a:prstGeom prst="rect">
            <a:avLst/>
          </a:prstGeom>
          <a:solidFill>
            <a:schemeClr val="accent6">
              <a:lumMod val="20000"/>
              <a:lumOff val="80000"/>
            </a:schemeClr>
          </a:solidFill>
          <a:ln w="12700" cap="flat" cmpd="sng" algn="ctr">
            <a:solidFill>
              <a:schemeClr val="accent6">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2400">
                <a:solidFill>
                  <a:srgbClr val="000000"/>
                </a:solidFill>
                <a:latin typeface="Meiryo UI" panose="020B0604030504040204" pitchFamily="50" charset="-128"/>
                <a:ea typeface="Meiryo UI" panose="020B0604030504040204" pitchFamily="50" charset="-128"/>
              </a:rPr>
              <a:t>在宅の要配慮者</a:t>
            </a:r>
            <a:endParaRPr kumimoji="1" lang="ja-JP" altLang="en-US" sz="2400" dirty="0">
              <a:solidFill>
                <a:srgbClr val="00000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51B72C-7898-419B-878C-C56EDC729FDC}"/>
              </a:ext>
            </a:extLst>
          </p:cNvPr>
          <p:cNvSpPr/>
          <p:nvPr/>
        </p:nvSpPr>
        <p:spPr>
          <a:xfrm>
            <a:off x="491069" y="5409010"/>
            <a:ext cx="3324474" cy="959446"/>
          </a:xfrm>
          <a:prstGeom prst="rect">
            <a:avLst/>
          </a:prstGeom>
          <a:solidFill>
            <a:schemeClr val="accent3">
              <a:lumMod val="20000"/>
              <a:lumOff val="80000"/>
            </a:schemeClr>
          </a:solidFill>
          <a:ln w="12700" cap="flat" cmpd="sng" algn="ctr">
            <a:solidFill>
              <a:schemeClr val="accent3">
                <a:lumMod val="7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r>
              <a:rPr kumimoji="1" lang="ja-JP" altLang="en-US" sz="2400" dirty="0">
                <a:solidFill>
                  <a:srgbClr val="000000"/>
                </a:solidFill>
                <a:latin typeface="Meiryo UI" panose="020B0604030504040204" pitchFamily="50" charset="-128"/>
                <a:ea typeface="Meiryo UI" panose="020B0604030504040204" pitchFamily="50" charset="-128"/>
              </a:rPr>
              <a:t>個別避難計画</a:t>
            </a:r>
            <a:endParaRPr kumimoji="1" lang="en-US" altLang="ja-JP" sz="2400" dirty="0">
              <a:solidFill>
                <a:srgbClr val="000000"/>
              </a:solidFill>
              <a:latin typeface="Meiryo UI" panose="020B0604030504040204" pitchFamily="50" charset="-128"/>
              <a:ea typeface="Meiryo UI" panose="020B0604030504040204" pitchFamily="50" charset="-128"/>
            </a:endParaRPr>
          </a:p>
          <a:p>
            <a:r>
              <a:rPr kumimoji="1" lang="ja-JP" altLang="en-US" sz="1800" dirty="0">
                <a:solidFill>
                  <a:srgbClr val="000000"/>
                </a:solidFill>
                <a:latin typeface="Meiryo UI" panose="020B0604030504040204" pitchFamily="50" charset="-128"/>
                <a:ea typeface="Meiryo UI" panose="020B0604030504040204" pitchFamily="50" charset="-128"/>
              </a:rPr>
              <a:t>（市町村に作成努力義務）</a:t>
            </a:r>
            <a:endParaRPr kumimoji="1" lang="en-US" altLang="ja-JP" sz="1800" dirty="0">
              <a:solidFill>
                <a:srgbClr val="000000"/>
              </a:solidFill>
              <a:latin typeface="Meiryo UI" panose="020B0604030504040204" pitchFamily="50" charset="-128"/>
              <a:ea typeface="Meiryo UI" panose="020B0604030504040204" pitchFamily="50" charset="-128"/>
            </a:endParaRPr>
          </a:p>
          <a:p>
            <a:r>
              <a:rPr kumimoji="1" lang="en-US" altLang="ja-JP" sz="1800" dirty="0">
                <a:solidFill>
                  <a:srgbClr val="000000"/>
                </a:solidFill>
                <a:latin typeface="Meiryo UI" panose="020B0604030504040204" pitchFamily="50" charset="-128"/>
                <a:ea typeface="Meiryo UI" panose="020B0604030504040204" pitchFamily="50" charset="-128"/>
              </a:rPr>
              <a:t>※</a:t>
            </a:r>
            <a:r>
              <a:rPr kumimoji="1" lang="ja-JP" altLang="en-US" sz="1800" dirty="0">
                <a:solidFill>
                  <a:srgbClr val="000000"/>
                </a:solidFill>
                <a:latin typeface="Meiryo UI" panose="020B0604030504040204" pitchFamily="50" charset="-128"/>
                <a:ea typeface="Meiryo UI" panose="020B0604030504040204" pitchFamily="50" charset="-128"/>
              </a:rPr>
              <a:t>名簿掲載者の全員分を作成</a:t>
            </a:r>
            <a:endParaRPr kumimoji="1" lang="ja-JP" altLang="en-US" sz="240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0193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000" y="260647"/>
            <a:ext cx="9075600" cy="468000"/>
          </a:xfrm>
        </p:spPr>
        <p:txBody>
          <a:bodyPr/>
          <a:lstStyle/>
          <a:p>
            <a:r>
              <a:rPr lang="ja-JP" altLang="en-US" dirty="0"/>
              <a:t>（参考）災害時要配慮者対策に関わる用語</a:t>
            </a:r>
            <a:endParaRPr lang="en-US" dirty="0"/>
          </a:p>
        </p:txBody>
      </p:sp>
      <p:graphicFrame>
        <p:nvGraphicFramePr>
          <p:cNvPr id="7" name="表 7">
            <a:extLst>
              <a:ext uri="{FF2B5EF4-FFF2-40B4-BE49-F238E27FC236}">
                <a16:creationId xmlns:a16="http://schemas.microsoft.com/office/drawing/2014/main" id="{D2A935B4-CC19-40B5-961C-150F71B26713}"/>
              </a:ext>
            </a:extLst>
          </p:cNvPr>
          <p:cNvGraphicFramePr>
            <a:graphicFrameLocks noGrp="1"/>
          </p:cNvGraphicFramePr>
          <p:nvPr>
            <p:extLst>
              <p:ext uri="{D42A27DB-BD31-4B8C-83A1-F6EECF244321}">
                <p14:modId xmlns:p14="http://schemas.microsoft.com/office/powerpoint/2010/main" val="4160231987"/>
              </p:ext>
            </p:extLst>
          </p:nvPr>
        </p:nvGraphicFramePr>
        <p:xfrm>
          <a:off x="423333" y="1159932"/>
          <a:ext cx="9066267" cy="4907280"/>
        </p:xfrm>
        <a:graphic>
          <a:graphicData uri="http://schemas.openxmlformats.org/drawingml/2006/table">
            <a:tbl>
              <a:tblPr firstRow="1" bandRow="1">
                <a:tableStyleId>{5940675A-B579-460E-94D1-54222C63F5DA}</a:tableStyleId>
              </a:tblPr>
              <a:tblGrid>
                <a:gridCol w="1785885">
                  <a:extLst>
                    <a:ext uri="{9D8B030D-6E8A-4147-A177-3AD203B41FA5}">
                      <a16:colId xmlns:a16="http://schemas.microsoft.com/office/drawing/2014/main" val="2953730241"/>
                    </a:ext>
                  </a:extLst>
                </a:gridCol>
                <a:gridCol w="7280382">
                  <a:extLst>
                    <a:ext uri="{9D8B030D-6E8A-4147-A177-3AD203B41FA5}">
                      <a16:colId xmlns:a16="http://schemas.microsoft.com/office/drawing/2014/main" val="1154675507"/>
                    </a:ext>
                  </a:extLst>
                </a:gridCol>
              </a:tblGrid>
              <a:tr h="370840">
                <a:tc>
                  <a:txBody>
                    <a:bodyPr/>
                    <a:lstStyle/>
                    <a:p>
                      <a:r>
                        <a:rPr kumimoji="1" lang="ja-JP" altLang="en-US" dirty="0">
                          <a:latin typeface="Meiryo UI" panose="020B0604030504040204" pitchFamily="50" charset="-128"/>
                          <a:ea typeface="Meiryo UI" panose="020B0604030504040204" pitchFamily="50" charset="-128"/>
                        </a:rPr>
                        <a:t>要配慮者</a:t>
                      </a: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高齢者、障がい者、乳幼児その他の特に配慮を要する者</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62367599"/>
                  </a:ext>
                </a:extLst>
              </a:tr>
              <a:tr h="370840">
                <a:tc>
                  <a:txBody>
                    <a:bodyPr/>
                    <a:lstStyle/>
                    <a:p>
                      <a:r>
                        <a:rPr kumimoji="1" lang="ja-JP" altLang="en-US" dirty="0">
                          <a:latin typeface="Meiryo UI" panose="020B0604030504040204" pitchFamily="50" charset="-128"/>
                          <a:ea typeface="Meiryo UI" panose="020B0604030504040204" pitchFamily="50" charset="-128"/>
                        </a:rPr>
                        <a:t>避難行動要支援者</a:t>
                      </a:r>
                    </a:p>
                  </a:txBody>
                  <a:tcPr>
                    <a:solidFill>
                      <a:schemeClr val="accent6">
                        <a:lumMod val="20000"/>
                        <a:lumOff val="80000"/>
                      </a:schemeClr>
                    </a:solidFill>
                  </a:tcPr>
                </a:tc>
                <a:tc>
                  <a:txBody>
                    <a:bodyPr/>
                    <a:lstStyle/>
                    <a:p>
                      <a:r>
                        <a:rPr kumimoji="1" lang="ja-JP" altLang="en-US" dirty="0">
                          <a:latin typeface="Meiryo UI" panose="020B0604030504040204" pitchFamily="50" charset="-128"/>
                          <a:ea typeface="Meiryo UI" panose="020B0604030504040204" pitchFamily="50" charset="-128"/>
                        </a:rPr>
                        <a:t>要配慮者のうち、災害が発生し、又は災害が発生するおそれがある場合に自ら避難することが困難な者であつて、その円滑かつ迅速な避難の確保を図るため特に支援を要するもの</a:t>
                      </a:r>
                    </a:p>
                  </a:txBody>
                  <a:tcPr/>
                </a:tc>
                <a:extLst>
                  <a:ext uri="{0D108BD9-81ED-4DB2-BD59-A6C34878D82A}">
                    <a16:rowId xmlns:a16="http://schemas.microsoft.com/office/drawing/2014/main" val="3629513938"/>
                  </a:ext>
                </a:extLst>
              </a:tr>
              <a:tr h="370840">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避難支援等</a:t>
                      </a:r>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避難行動要支援者について避難の支援、安否の確認その他の避難行動要支援者の生命又は身体を災害から保護するために必要な措置</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684351336"/>
                  </a:ext>
                </a:extLst>
              </a:tr>
              <a:tr h="370840">
                <a:tc>
                  <a:txBody>
                    <a:bodyPr/>
                    <a:lstStyle/>
                    <a:p>
                      <a:r>
                        <a:rPr kumimoji="1" lang="zh-TW" altLang="en-US" sz="2000" b="0" i="0" kern="1200" dirty="0">
                          <a:solidFill>
                            <a:schemeClr val="tx1"/>
                          </a:solidFill>
                          <a:effectLst/>
                          <a:latin typeface="Meiryo UI" panose="020B0604030504040204" pitchFamily="50" charset="-128"/>
                          <a:ea typeface="Meiryo UI" panose="020B0604030504040204" pitchFamily="50" charset="-128"/>
                          <a:cs typeface="+mn-cs"/>
                        </a:rPr>
                        <a:t>避難行動要支援者名簿</a:t>
                      </a:r>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避難支援等を実施するための基礎とする名簿</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6567236"/>
                  </a:ext>
                </a:extLst>
              </a:tr>
              <a:tr h="370840">
                <a:tc>
                  <a:txBody>
                    <a:bodyPr/>
                    <a:lstStyle/>
                    <a:p>
                      <a:r>
                        <a:rPr kumimoji="1" lang="zh-TW" altLang="en-US" sz="2000" b="0" i="0" kern="1200" dirty="0">
                          <a:solidFill>
                            <a:schemeClr val="tx1"/>
                          </a:solidFill>
                          <a:effectLst/>
                          <a:latin typeface="Meiryo UI" panose="020B0604030504040204" pitchFamily="50" charset="-128"/>
                          <a:ea typeface="Meiryo UI" panose="020B0604030504040204" pitchFamily="50" charset="-128"/>
                          <a:cs typeface="+mn-cs"/>
                        </a:rPr>
                        <a:t>避難支援等関係者</a:t>
                      </a:r>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消防機関、都道府県警察、民生委員、市町村社会福祉協議会、自主防災組織その他の避難支援等の実施に携わる関係者</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156859107"/>
                  </a:ext>
                </a:extLst>
              </a:tr>
              <a:tr h="370840">
                <a:tc>
                  <a:txBody>
                    <a:bodyPr/>
                    <a:lstStyle/>
                    <a:p>
                      <a:r>
                        <a:rPr kumimoji="1" lang="zh-TW" altLang="en-US" sz="2000" b="0" i="0" kern="1200" dirty="0">
                          <a:solidFill>
                            <a:schemeClr val="tx1"/>
                          </a:solidFill>
                          <a:effectLst/>
                          <a:latin typeface="Meiryo UI" panose="020B0604030504040204" pitchFamily="50" charset="-128"/>
                          <a:ea typeface="Meiryo UI" panose="020B0604030504040204" pitchFamily="50" charset="-128"/>
                          <a:cs typeface="+mn-cs"/>
                        </a:rPr>
                        <a:t>個別避難計画</a:t>
                      </a:r>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名簿情報に係る避難行動要支援者ごとに、当該避難行動要支援者について避難支援等を実施するための計画</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48771615"/>
                  </a:ext>
                </a:extLst>
              </a:tr>
              <a:tr h="370840">
                <a:tc>
                  <a:txBody>
                    <a:bodyPr/>
                    <a:lstStyle/>
                    <a:p>
                      <a:r>
                        <a:rPr kumimoji="1" lang="zh-TW" altLang="en-US" sz="2000" b="0" i="0" kern="1200" dirty="0">
                          <a:solidFill>
                            <a:schemeClr val="tx1"/>
                          </a:solidFill>
                          <a:effectLst/>
                          <a:latin typeface="Meiryo UI" panose="020B0604030504040204" pitchFamily="50" charset="-128"/>
                          <a:ea typeface="Meiryo UI" panose="020B0604030504040204" pitchFamily="50" charset="-128"/>
                          <a:cs typeface="+mn-cs"/>
                        </a:rPr>
                        <a:t>避難支援等実施者</a:t>
                      </a:r>
                      <a:endParaRPr kumimoji="1" lang="ja-JP" altLang="en-US" dirty="0">
                        <a:latin typeface="Meiryo UI" panose="020B0604030504040204" pitchFamily="50" charset="-128"/>
                        <a:ea typeface="Meiryo UI" panose="020B0604030504040204" pitchFamily="50" charset="-128"/>
                      </a:endParaRPr>
                    </a:p>
                  </a:txBody>
                  <a:tcPr>
                    <a:solidFill>
                      <a:schemeClr val="accent6">
                        <a:lumMod val="20000"/>
                        <a:lumOff val="80000"/>
                      </a:schemeClr>
                    </a:solidFill>
                  </a:tcPr>
                </a:tc>
                <a:tc>
                  <a:txBody>
                    <a:bodyPr/>
                    <a:lstStyle/>
                    <a:p>
                      <a:r>
                        <a:rPr kumimoji="1" lang="ja-JP" altLang="en-US" sz="2000" b="0" i="0" kern="1200" dirty="0">
                          <a:solidFill>
                            <a:schemeClr val="tx1"/>
                          </a:solidFill>
                          <a:effectLst/>
                          <a:latin typeface="Meiryo UI" panose="020B0604030504040204" pitchFamily="50" charset="-128"/>
                          <a:ea typeface="Meiryo UI" panose="020B0604030504040204" pitchFamily="50" charset="-128"/>
                          <a:cs typeface="+mn-cs"/>
                        </a:rPr>
                        <a:t>避難支援等関係者のうち当該個別避難計画に係る避難行動要支援者について避難支援等を実施する者</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63304351"/>
                  </a:ext>
                </a:extLst>
              </a:tr>
            </a:tbl>
          </a:graphicData>
        </a:graphic>
      </p:graphicFrame>
      <p:sp>
        <p:nvSpPr>
          <p:cNvPr id="8" name="テキスト ボックス 7">
            <a:extLst>
              <a:ext uri="{FF2B5EF4-FFF2-40B4-BE49-F238E27FC236}">
                <a16:creationId xmlns:a16="http://schemas.microsoft.com/office/drawing/2014/main" id="{EF019338-1FA8-42CE-BFEE-0810D7757BC8}"/>
              </a:ext>
            </a:extLst>
          </p:cNvPr>
          <p:cNvSpPr txBox="1"/>
          <p:nvPr/>
        </p:nvSpPr>
        <p:spPr>
          <a:xfrm>
            <a:off x="278534" y="6116573"/>
            <a:ext cx="5047000" cy="45720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400" dirty="0">
                <a:solidFill>
                  <a:prstClr val="black"/>
                </a:solidFill>
                <a:latin typeface="Meiryo UI" panose="020B0604030504040204" pitchFamily="50" charset="-128"/>
                <a:ea typeface="Meiryo UI" panose="020B0604030504040204" pitchFamily="50" charset="-128"/>
              </a:rPr>
              <a:t>（資料）災害対策基本法の条文をもとにＭＵＲＣ作成</a:t>
            </a:r>
          </a:p>
        </p:txBody>
      </p:sp>
    </p:spTree>
    <p:extLst>
      <p:ext uri="{BB962C8B-B14F-4D97-AF65-F5344CB8AC3E}">
        <p14:creationId xmlns:p14="http://schemas.microsoft.com/office/powerpoint/2010/main" val="1211212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４．個別避難計画の作成体制・方法の基本的な考え方</a:t>
            </a:r>
          </a:p>
        </p:txBody>
      </p:sp>
      <p:sp>
        <p:nvSpPr>
          <p:cNvPr id="58" name="テキスト ボックス 57">
            <a:extLst>
              <a:ext uri="{FF2B5EF4-FFF2-40B4-BE49-F238E27FC236}">
                <a16:creationId xmlns:a16="http://schemas.microsoft.com/office/drawing/2014/main" id="{3753E6F2-0520-4BC3-B88E-E9010F71E498}"/>
              </a:ext>
            </a:extLst>
          </p:cNvPr>
          <p:cNvSpPr txBox="1"/>
          <p:nvPr/>
        </p:nvSpPr>
        <p:spPr>
          <a:xfrm>
            <a:off x="222544" y="987005"/>
            <a:ext cx="9362031" cy="497150"/>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2400" b="1" dirty="0">
                <a:solidFill>
                  <a:prstClr val="black"/>
                </a:solidFill>
                <a:latin typeface="Meiryo UI" panose="020B0604030504040204" pitchFamily="50" charset="-128"/>
                <a:ea typeface="Meiryo UI" panose="020B0604030504040204" pitchFamily="50" charset="-128"/>
              </a:rPr>
              <a:t>（１）防災担当と福祉担当との情報共有と役割分担が重要です。</a:t>
            </a:r>
            <a:endParaRPr kumimoji="1" lang="en-US" altLang="ja-JP" sz="2400" dirty="0">
              <a:solidFill>
                <a:srgbClr val="C00000"/>
              </a:solidFill>
              <a:latin typeface="Meiryo UI" panose="020B0604030504040204" pitchFamily="50" charset="-128"/>
              <a:ea typeface="Meiryo UI" panose="020B0604030504040204" pitchFamily="50" charset="-128"/>
            </a:endParaRPr>
          </a:p>
        </p:txBody>
      </p:sp>
      <p:graphicFrame>
        <p:nvGraphicFramePr>
          <p:cNvPr id="6" name="表 7">
            <a:extLst>
              <a:ext uri="{FF2B5EF4-FFF2-40B4-BE49-F238E27FC236}">
                <a16:creationId xmlns:a16="http://schemas.microsoft.com/office/drawing/2014/main" id="{4A66E9E3-AAE5-4C5A-9669-D8A9B2BEAE80}"/>
              </a:ext>
            </a:extLst>
          </p:cNvPr>
          <p:cNvGraphicFramePr>
            <a:graphicFrameLocks noGrp="1"/>
          </p:cNvGraphicFramePr>
          <p:nvPr>
            <p:extLst>
              <p:ext uri="{D42A27DB-BD31-4B8C-83A1-F6EECF244321}">
                <p14:modId xmlns:p14="http://schemas.microsoft.com/office/powerpoint/2010/main" val="3452665919"/>
              </p:ext>
            </p:extLst>
          </p:nvPr>
        </p:nvGraphicFramePr>
        <p:xfrm>
          <a:off x="565082" y="1562591"/>
          <a:ext cx="8778239" cy="3972560"/>
        </p:xfrm>
        <a:graphic>
          <a:graphicData uri="http://schemas.openxmlformats.org/drawingml/2006/table">
            <a:tbl>
              <a:tblPr firstRow="1" bandRow="1">
                <a:tableStyleId>{5940675A-B579-460E-94D1-54222C63F5DA}</a:tableStyleId>
              </a:tblPr>
              <a:tblGrid>
                <a:gridCol w="4515395">
                  <a:extLst>
                    <a:ext uri="{9D8B030D-6E8A-4147-A177-3AD203B41FA5}">
                      <a16:colId xmlns:a16="http://schemas.microsoft.com/office/drawing/2014/main" val="1916689142"/>
                    </a:ext>
                  </a:extLst>
                </a:gridCol>
                <a:gridCol w="2131422">
                  <a:extLst>
                    <a:ext uri="{9D8B030D-6E8A-4147-A177-3AD203B41FA5}">
                      <a16:colId xmlns:a16="http://schemas.microsoft.com/office/drawing/2014/main" val="1604271748"/>
                    </a:ext>
                  </a:extLst>
                </a:gridCol>
                <a:gridCol w="2131422">
                  <a:extLst>
                    <a:ext uri="{9D8B030D-6E8A-4147-A177-3AD203B41FA5}">
                      <a16:colId xmlns:a16="http://schemas.microsoft.com/office/drawing/2014/main" val="2750197206"/>
                    </a:ext>
                  </a:extLst>
                </a:gridCol>
              </a:tblGrid>
              <a:tr h="0">
                <a:tc rowSpan="2">
                  <a:txBody>
                    <a:bodyPr/>
                    <a:lstStyle/>
                    <a:p>
                      <a:pPr algn="ctr"/>
                      <a:endParaRPr kumimoji="1" lang="ja-JP" altLang="en-US" dirty="0">
                        <a:latin typeface="Meiryo UI" panose="020B0604030504040204" pitchFamily="50" charset="-128"/>
                        <a:ea typeface="Meiryo UI" panose="020B0604030504040204" pitchFamily="50" charset="-128"/>
                      </a:endParaRPr>
                    </a:p>
                  </a:txBody>
                  <a:tcPr>
                    <a:solidFill>
                      <a:schemeClr val="accent6">
                        <a:lumMod val="40000"/>
                        <a:lumOff val="60000"/>
                      </a:schemeClr>
                    </a:solidFill>
                  </a:tcPr>
                </a:tc>
                <a:tc gridSpan="2">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役割分担（例）</a:t>
                      </a:r>
                    </a:p>
                  </a:txBody>
                  <a:tcPr anchor="b">
                    <a:solidFill>
                      <a:schemeClr val="accent6">
                        <a:lumMod val="40000"/>
                        <a:lumOff val="60000"/>
                      </a:schemeClr>
                    </a:solidFill>
                  </a:tcPr>
                </a:tc>
                <a:tc hMerge="1">
                  <a:txBody>
                    <a:bodyPr/>
                    <a:lstStyle/>
                    <a:p>
                      <a:pPr algn="ctr"/>
                      <a:endParaRPr kumimoji="1" lang="ja-JP" altLang="en-US" dirty="0"/>
                    </a:p>
                  </a:txBody>
                  <a:tcPr>
                    <a:solidFill>
                      <a:schemeClr val="accent6">
                        <a:lumMod val="40000"/>
                        <a:lumOff val="60000"/>
                      </a:schemeClr>
                    </a:solidFill>
                  </a:tcPr>
                </a:tc>
                <a:extLst>
                  <a:ext uri="{0D108BD9-81ED-4DB2-BD59-A6C34878D82A}">
                    <a16:rowId xmlns:a16="http://schemas.microsoft.com/office/drawing/2014/main" val="1228889770"/>
                  </a:ext>
                </a:extLst>
              </a:tr>
              <a:tr h="0">
                <a:tc vMerge="1">
                  <a:txBody>
                    <a:bodyPr/>
                    <a:lstStyle/>
                    <a:p>
                      <a:pPr algn="ctr"/>
                      <a:endParaRPr kumimoji="1" lang="ja-JP" altLang="en-US" dirty="0"/>
                    </a:p>
                  </a:txBody>
                  <a:tcPr>
                    <a:solidFill>
                      <a:schemeClr val="accent6">
                        <a:lumMod val="40000"/>
                        <a:lumOff val="60000"/>
                      </a:schemeClr>
                    </a:solidFill>
                  </a:tcP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防災担当</a:t>
                      </a:r>
                    </a:p>
                  </a:txBody>
                  <a:tcPr anchor="b">
                    <a:solidFill>
                      <a:schemeClr val="accent6">
                        <a:lumMod val="40000"/>
                        <a:lumOff val="60000"/>
                      </a:schemeClr>
                    </a:solidFill>
                  </a:tcP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福祉担当</a:t>
                      </a:r>
                    </a:p>
                  </a:txBody>
                  <a:tcPr anchor="b">
                    <a:solidFill>
                      <a:schemeClr val="accent6">
                        <a:lumMod val="40000"/>
                        <a:lumOff val="60000"/>
                      </a:schemeClr>
                    </a:solidFill>
                  </a:tcPr>
                </a:tc>
                <a:extLst>
                  <a:ext uri="{0D108BD9-81ED-4DB2-BD59-A6C34878D82A}">
                    <a16:rowId xmlns:a16="http://schemas.microsoft.com/office/drawing/2014/main" val="1674991867"/>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避難行動要支援者名簿の作成・更新</a:t>
                      </a:r>
                    </a:p>
                  </a:txBody>
                  <a:tcPr>
                    <a:solidFill>
                      <a:schemeClr val="accent6">
                        <a:lumMod val="20000"/>
                        <a:lumOff val="80000"/>
                      </a:schemeClr>
                    </a:solidFill>
                  </a:tcPr>
                </a:tc>
                <a:tc>
                  <a:txBody>
                    <a:bodyPr/>
                    <a:lstStyle/>
                    <a:p>
                      <a:pPr algn="ctr">
                        <a:lnSpc>
                          <a:spcPts val="2000"/>
                        </a:lnSpc>
                      </a:pP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137922951"/>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地域等への名簿提供に向けての対象者の同意確認</a:t>
                      </a:r>
                    </a:p>
                  </a:txBody>
                  <a:tcPr>
                    <a:solidFill>
                      <a:schemeClr val="accent6">
                        <a:lumMod val="20000"/>
                        <a:lumOff val="80000"/>
                      </a:schemeClr>
                    </a:solidFill>
                  </a:tcPr>
                </a:tc>
                <a:tc>
                  <a:txBody>
                    <a:bodyPr/>
                    <a:lstStyle/>
                    <a:p>
                      <a:pPr algn="ctr">
                        <a:lnSpc>
                          <a:spcPts val="2000"/>
                        </a:lnSpc>
                      </a:pP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985667745"/>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個別避難計画の作成・更新</a:t>
                      </a:r>
                    </a:p>
                  </a:txBody>
                  <a:tcPr>
                    <a:solidFill>
                      <a:schemeClr val="accent6">
                        <a:lumMod val="20000"/>
                        <a:lumOff val="80000"/>
                      </a:schemeClr>
                    </a:solidFill>
                  </a:tcPr>
                </a:tc>
                <a:tc>
                  <a:txBody>
                    <a:bodyPr/>
                    <a:lstStyle/>
                    <a:p>
                      <a:pPr algn="ctr">
                        <a:lnSpc>
                          <a:spcPts val="2000"/>
                        </a:lnSpc>
                      </a:pPr>
                      <a:r>
                        <a:rPr kumimoji="1" lang="ja-JP" altLang="en-US" sz="1800" dirty="0">
                          <a:latin typeface="Meiryo UI" panose="020B0604030504040204" pitchFamily="50" charset="-128"/>
                          <a:ea typeface="Meiryo UI" panose="020B0604030504040204" pitchFamily="50" charset="-128"/>
                        </a:rPr>
                        <a:t>防災の観点から助言</a:t>
                      </a:r>
                    </a:p>
                  </a:txBody>
                  <a:tcPr anchor="ct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3940742581"/>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個別避難計画の作成に向けての同意確認（共有への同意を含む）</a:t>
                      </a:r>
                    </a:p>
                  </a:txBody>
                  <a:tcPr>
                    <a:solidFill>
                      <a:schemeClr val="accent6">
                        <a:lumMod val="20000"/>
                        <a:lumOff val="80000"/>
                      </a:schemeClr>
                    </a:solidFill>
                  </a:tcPr>
                </a:tc>
                <a:tc>
                  <a:txBody>
                    <a:bodyPr/>
                    <a:lstStyle/>
                    <a:p>
                      <a:pPr algn="ctr">
                        <a:lnSpc>
                          <a:spcPts val="2000"/>
                        </a:lnSpc>
                      </a:pP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marL="0" marR="0" lvl="0" indent="0" algn="ctr"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3179116293"/>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指定避難所の開設・運営</a:t>
                      </a:r>
                    </a:p>
                  </a:txBody>
                  <a:tcPr>
                    <a:solidFill>
                      <a:schemeClr val="accent6">
                        <a:lumMod val="20000"/>
                        <a:lumOff val="80000"/>
                      </a:schemeClr>
                    </a:solidFill>
                  </a:tcP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tc>
                  <a:txBody>
                    <a:bodyPr/>
                    <a:lstStyle/>
                    <a:p>
                      <a:pPr algn="ctr">
                        <a:lnSpc>
                          <a:spcPts val="2000"/>
                        </a:lnSpc>
                      </a:pPr>
                      <a:endParaRPr kumimoji="1" lang="ja-JP" altLang="en-US"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93674108"/>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福祉避難所の確保、開設・運営</a:t>
                      </a:r>
                    </a:p>
                  </a:txBody>
                  <a:tcPr>
                    <a:solidFill>
                      <a:schemeClr val="accent6">
                        <a:lumMod val="20000"/>
                        <a:lumOff val="80000"/>
                      </a:schemeClr>
                    </a:solidFill>
                  </a:tcPr>
                </a:tc>
                <a:tc>
                  <a:txBody>
                    <a:bodyPr/>
                    <a:lstStyle/>
                    <a:p>
                      <a:pPr marL="0" marR="0" lvl="0" indent="0" algn="ctr" defTabSz="495330" rtl="0" eaLnBrk="1" fontAlgn="auto" latinLnBrk="0" hangingPunct="1">
                        <a:lnSpc>
                          <a:spcPts val="2000"/>
                        </a:lnSpc>
                        <a:spcBef>
                          <a:spcPts val="0"/>
                        </a:spcBef>
                        <a:spcAft>
                          <a:spcPts val="0"/>
                        </a:spcAft>
                        <a:buClrTx/>
                        <a:buSzTx/>
                        <a:buFontTx/>
                        <a:buNone/>
                        <a:tabLst/>
                        <a:defRPr/>
                      </a:pPr>
                      <a:r>
                        <a:rPr kumimoji="1" lang="ja-JP" altLang="en-US" sz="1800" dirty="0">
                          <a:latin typeface="Meiryo UI" panose="020B0604030504040204" pitchFamily="50" charset="-128"/>
                          <a:ea typeface="Meiryo UI" panose="020B0604030504040204" pitchFamily="50" charset="-128"/>
                        </a:rPr>
                        <a:t>防災の観点から助言</a:t>
                      </a:r>
                    </a:p>
                  </a:txBody>
                  <a:tcPr anchor="ct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605469522"/>
                  </a:ext>
                </a:extLst>
              </a:tr>
              <a:tr h="370840">
                <a:tc>
                  <a:txBody>
                    <a:bodyPr/>
                    <a:lstStyle/>
                    <a:p>
                      <a:pPr marL="0" marR="0" lvl="0" indent="0" algn="l" defTabSz="495330" rtl="0" eaLnBrk="1" fontAlgn="auto" latinLnBrk="0" hangingPunct="1">
                        <a:lnSpc>
                          <a:spcPts val="2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福祉専門職の広域受援のための要請・受入の調整</a:t>
                      </a:r>
                    </a:p>
                  </a:txBody>
                  <a:tcPr>
                    <a:solidFill>
                      <a:schemeClr val="accent6">
                        <a:lumMod val="20000"/>
                        <a:lumOff val="80000"/>
                      </a:schemeClr>
                    </a:solidFill>
                  </a:tcPr>
                </a:tc>
                <a:tc>
                  <a:txBody>
                    <a:bodyPr/>
                    <a:lstStyle/>
                    <a:p>
                      <a:pPr algn="ctr">
                        <a:lnSpc>
                          <a:spcPts val="2000"/>
                        </a:lnSpc>
                      </a:pPr>
                      <a:endParaRPr kumimoji="1" lang="ja-JP" altLang="en-US">
                        <a:latin typeface="Meiryo UI" panose="020B0604030504040204" pitchFamily="50" charset="-128"/>
                        <a:ea typeface="Meiryo UI" panose="020B0604030504040204" pitchFamily="50" charset="-128"/>
                      </a:endParaRPr>
                    </a:p>
                  </a:txBody>
                  <a:tcPr anchor="ctr"/>
                </a:tc>
                <a:tc>
                  <a:txBody>
                    <a:bodyPr/>
                    <a:lstStyle/>
                    <a:p>
                      <a:pPr algn="ctr">
                        <a:lnSpc>
                          <a:spcPts val="2000"/>
                        </a:lnSpc>
                      </a:pPr>
                      <a:r>
                        <a:rPr kumimoji="1" lang="ja-JP" altLang="en-US" dirty="0">
                          <a:latin typeface="Meiryo UI" panose="020B0604030504040204" pitchFamily="50" charset="-128"/>
                          <a:ea typeface="Meiryo UI" panose="020B0604030504040204" pitchFamily="50" charset="-128"/>
                        </a:rPr>
                        <a:t>○</a:t>
                      </a:r>
                    </a:p>
                  </a:txBody>
                  <a:tcPr anchor="ctr"/>
                </a:tc>
                <a:extLst>
                  <a:ext uri="{0D108BD9-81ED-4DB2-BD59-A6C34878D82A}">
                    <a16:rowId xmlns:a16="http://schemas.microsoft.com/office/drawing/2014/main" val="1342924101"/>
                  </a:ext>
                </a:extLst>
              </a:tr>
            </a:tbl>
          </a:graphicData>
        </a:graphic>
      </p:graphicFrame>
      <p:sp>
        <p:nvSpPr>
          <p:cNvPr id="27" name="吹き出し: 下矢印 26">
            <a:extLst>
              <a:ext uri="{FF2B5EF4-FFF2-40B4-BE49-F238E27FC236}">
                <a16:creationId xmlns:a16="http://schemas.microsoft.com/office/drawing/2014/main" id="{88D5692C-20CC-4C01-84CF-3FF9BBD084EF}"/>
              </a:ext>
            </a:extLst>
          </p:cNvPr>
          <p:cNvSpPr/>
          <p:nvPr/>
        </p:nvSpPr>
        <p:spPr>
          <a:xfrm flipH="1" flipV="1">
            <a:off x="5138902" y="5586423"/>
            <a:ext cx="4204419" cy="588820"/>
          </a:xfrm>
          <a:prstGeom prst="downArrowCallout">
            <a:avLst/>
          </a:prstGeom>
          <a:solidFill>
            <a:schemeClr val="accent3">
              <a:lumMod val="20000"/>
              <a:lumOff val="80000"/>
            </a:schemeClr>
          </a:solidFill>
          <a:ln w="12700" cap="flat" cmpd="sng" algn="ctr">
            <a:solidFill>
              <a:srgbClr val="C6D2DE"/>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p>
            <a:pPr algn="ctr"/>
            <a:endParaRPr kumimoji="1" lang="ja-JP" altLang="en-US" sz="1800" dirty="0">
              <a:solidFill>
                <a:srgbClr val="000000"/>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3B0E5DB-9ED7-4A81-96A8-3E07149395AE}"/>
              </a:ext>
            </a:extLst>
          </p:cNvPr>
          <p:cNvSpPr txBox="1"/>
          <p:nvPr/>
        </p:nvSpPr>
        <p:spPr>
          <a:xfrm>
            <a:off x="6093954" y="5824708"/>
            <a:ext cx="2294313" cy="389365"/>
          </a:xfrm>
          <a:prstGeom prst="rect">
            <a:avLst/>
          </a:prstGeom>
          <a:noFill/>
          <a:ln w="12700">
            <a:noFill/>
          </a:ln>
        </p:spPr>
        <p:txBody>
          <a:bodyPr wrap="none" lIns="54000" tIns="54000" rIns="54000" bIns="54000" rtlCol="0" anchor="t" anchorCtr="0">
            <a:noAutofit/>
          </a:bodyPr>
          <a:lstStyle/>
          <a:p>
            <a:pPr defTabSz="495330">
              <a:spcBef>
                <a:spcPts val="528"/>
              </a:spcBef>
              <a:spcAft>
                <a:spcPct val="0"/>
              </a:spcAft>
            </a:pPr>
            <a:r>
              <a:rPr kumimoji="1" lang="ja-JP" altLang="en-US" sz="1800" dirty="0">
                <a:solidFill>
                  <a:srgbClr val="000000"/>
                </a:solidFill>
                <a:latin typeface="Meiryo UI" panose="020B0604030504040204" pitchFamily="50" charset="-128"/>
                <a:ea typeface="Meiryo UI" panose="020B0604030504040204" pitchFamily="50" charset="-128"/>
              </a:rPr>
              <a:t>ワークシート０で分担を確認</a:t>
            </a:r>
            <a:endParaRPr kumimoji="1" lang="ja-JP" altLang="en-US" sz="1100" dirty="0">
              <a:solidFill>
                <a:prstClr val="black"/>
              </a:solidFill>
              <a:latin typeface="Arial"/>
              <a:ea typeface="ＭＳ Ｐゴシック"/>
            </a:endParaRPr>
          </a:p>
        </p:txBody>
      </p:sp>
    </p:spTree>
    <p:extLst>
      <p:ext uri="{BB962C8B-B14F-4D97-AF65-F5344CB8AC3E}">
        <p14:creationId xmlns:p14="http://schemas.microsoft.com/office/powerpoint/2010/main" val="1736287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4000" y="260647"/>
            <a:ext cx="9345142" cy="468000"/>
          </a:xfrm>
        </p:spPr>
        <p:txBody>
          <a:bodyPr/>
          <a:lstStyle/>
          <a:p>
            <a:r>
              <a:rPr kumimoji="1" lang="ja-JP" altLang="en-US" dirty="0">
                <a:latin typeface="Meiryo UI" panose="020B0604030504040204" pitchFamily="50" charset="-128"/>
                <a:ea typeface="Meiryo UI" panose="020B0604030504040204" pitchFamily="50" charset="-128"/>
              </a:rPr>
              <a:t>ワークシート０．取組の枠組みや体制、状況を共有する</a:t>
            </a:r>
          </a:p>
        </p:txBody>
      </p:sp>
      <p:pic>
        <p:nvPicPr>
          <p:cNvPr id="3" name="図 2">
            <a:extLst>
              <a:ext uri="{FF2B5EF4-FFF2-40B4-BE49-F238E27FC236}">
                <a16:creationId xmlns:a16="http://schemas.microsoft.com/office/drawing/2014/main" id="{F128B850-A5CC-4E0C-AB63-A7A656B4AAA6}"/>
              </a:ext>
            </a:extLst>
          </p:cNvPr>
          <p:cNvPicPr>
            <a:picLocks noChangeAspect="1"/>
          </p:cNvPicPr>
          <p:nvPr/>
        </p:nvPicPr>
        <p:blipFill>
          <a:blip r:embed="rId2"/>
          <a:stretch>
            <a:fillRect/>
          </a:stretch>
        </p:blipFill>
        <p:spPr>
          <a:xfrm>
            <a:off x="689254" y="982680"/>
            <a:ext cx="3695552" cy="5456261"/>
          </a:xfrm>
          <a:prstGeom prst="rect">
            <a:avLst/>
          </a:prstGeom>
        </p:spPr>
      </p:pic>
      <p:pic>
        <p:nvPicPr>
          <p:cNvPr id="6" name="図 5">
            <a:extLst>
              <a:ext uri="{FF2B5EF4-FFF2-40B4-BE49-F238E27FC236}">
                <a16:creationId xmlns:a16="http://schemas.microsoft.com/office/drawing/2014/main" id="{23ED7E3F-F5DC-40C3-8E72-26A7A2F0FA9A}"/>
              </a:ext>
            </a:extLst>
          </p:cNvPr>
          <p:cNvPicPr>
            <a:picLocks noChangeAspect="1"/>
          </p:cNvPicPr>
          <p:nvPr/>
        </p:nvPicPr>
        <p:blipFill>
          <a:blip r:embed="rId3"/>
          <a:stretch>
            <a:fillRect/>
          </a:stretch>
        </p:blipFill>
        <p:spPr>
          <a:xfrm>
            <a:off x="4796444" y="1123480"/>
            <a:ext cx="3339648" cy="5315461"/>
          </a:xfrm>
          <a:prstGeom prst="rect">
            <a:avLst/>
          </a:prstGeom>
        </p:spPr>
      </p:pic>
    </p:spTree>
    <p:extLst>
      <p:ext uri="{BB962C8B-B14F-4D97-AF65-F5344CB8AC3E}">
        <p14:creationId xmlns:p14="http://schemas.microsoft.com/office/powerpoint/2010/main" val="21382005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TAMP_MODE" val="False"/>
</p:tagLst>
</file>

<file path=ppt/tags/tag10.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1.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2.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3.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4.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5.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6.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7.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8.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19.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0.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1.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2.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3.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4.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5.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26.xml><?xml version="1.0" encoding="utf-8"?>
<p:tagLst xmlns:a="http://schemas.openxmlformats.org/drawingml/2006/main" xmlns:r="http://schemas.openxmlformats.org/officeDocument/2006/relationships" xmlns:p="http://schemas.openxmlformats.org/presentationml/2006/main">
  <p:tag name="XOXOFORSELECTIONXOXO" val="XOXOFORSELECTIONXOXO1"/>
  <p:tag name="XOXODONOTDELETEOXOX" val="True"/>
</p:tagLst>
</file>

<file path=ppt/tags/tag27.xml><?xml version="1.0" encoding="utf-8"?>
<p:tagLst xmlns:a="http://schemas.openxmlformats.org/drawingml/2006/main" xmlns:r="http://schemas.openxmlformats.org/officeDocument/2006/relationships" xmlns:p="http://schemas.openxmlformats.org/presentationml/2006/main">
  <p:tag name="XOXOFORSELECTIONXOXO" val="XOXOFORSELECTIONXOXO1"/>
  <p:tag name="XOXODONOTDELETEOXOX" val="True"/>
</p:tagLst>
</file>

<file path=ppt/tags/tag3.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4.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5.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6.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7.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8.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ags/tag9.xml><?xml version="1.0" encoding="utf-8"?>
<p:tagLst xmlns:a="http://schemas.openxmlformats.org/drawingml/2006/main" xmlns:r="http://schemas.openxmlformats.org/officeDocument/2006/relationships" xmlns:p="http://schemas.openxmlformats.org/presentationml/2006/main">
  <p:tag name="XOXOFORSELECTIONXOXO" val="XOXOFORSELECTIONXOXO2"/>
</p:tagLst>
</file>

<file path=ppt/theme/theme1.xml><?xml version="1.0" encoding="utf-8"?>
<a:theme xmlns:a="http://schemas.openxmlformats.org/drawingml/2006/main" name="MURC2016">
  <a:themeElements>
    <a:clrScheme name="海外テンプレート">
      <a:dk1>
        <a:sysClr val="windowText" lastClr="000000"/>
      </a:dk1>
      <a:lt1>
        <a:sysClr val="window" lastClr="FFFFFF"/>
      </a:lt1>
      <a:dk2>
        <a:srgbClr val="5A5A5A"/>
      </a:dk2>
      <a:lt2>
        <a:srgbClr val="E60000"/>
      </a:lt2>
      <a:accent1>
        <a:srgbClr val="6367B4"/>
      </a:accent1>
      <a:accent2>
        <a:srgbClr val="D29B00"/>
      </a:accent2>
      <a:accent3>
        <a:srgbClr val="739A89"/>
      </a:accent3>
      <a:accent4>
        <a:srgbClr val="742B56"/>
      </a:accent4>
      <a:accent5>
        <a:srgbClr val="CB5A19"/>
      </a:accent5>
      <a:accent6>
        <a:srgbClr val="1B4B7D"/>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D2DE"/>
        </a:solidFill>
        <a:ln w="12700" cap="flat" cmpd="sng" algn="ctr">
          <a:solidFill>
            <a:srgbClr val="C6D2DE"/>
          </a:solidFill>
          <a:prstDash val="solid"/>
          <a:round/>
          <a:headEnd type="none" w="med" len="med"/>
          <a:tailEnd type="none" w="med" len="med"/>
        </a:ln>
        <a:effectLst/>
      </a:spPr>
      <a:bodyPr rot="0" spcFirstLastPara="0" vertOverflow="overflow" horzOverflow="overflow" vert="horz" wrap="square" lIns="53975" tIns="53975" rIns="53975" bIns="53975" numCol="1" spcCol="0" rtlCol="0" fromWordArt="0" anchor="ctr" anchorCtr="0" forceAA="0" compatLnSpc="1">
        <a:prstTxWarp prst="textNoShape">
          <a:avLst/>
        </a:prstTxWarp>
        <a:noAutofit/>
      </a:bodyPr>
      <a:lstStyle>
        <a:defPPr algn="ctr">
          <a:defRPr kumimoji="1" sz="1100" dirty="0" smtClean="0">
            <a:solidFill>
              <a:srgbClr val="000000"/>
            </a:solidFill>
            <a:latin typeface="Arial" panose="020B0604020202020204" pitchFamily="34" charset="0"/>
            <a:ea typeface="ＭＳ Ｐゴシック" panose="020B0600070205080204" pitchFamily="50" charset="-128"/>
          </a:defRPr>
        </a:defPPr>
      </a:lstStyle>
      <a:style>
        <a:lnRef idx="1">
          <a:schemeClr val="accent1"/>
        </a:lnRef>
        <a:fillRef idx="3">
          <a:schemeClr val="accent1"/>
        </a:fillRef>
        <a:effectRef idx="2">
          <a:schemeClr val="accent1"/>
        </a:effectRef>
        <a:fontRef idx="minor">
          <a:schemeClr val="lt1"/>
        </a:fontRef>
      </a:style>
    </a:spDef>
    <a:lnDef>
      <a:spPr>
        <a:ln w="9525">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noFill/>
        <a:ln w="12700">
          <a:noFill/>
        </a:ln>
      </a:spPr>
      <a:bodyPr wrap="square" lIns="54000" tIns="54000" rIns="54000" bIns="54000" rtlCol="0" anchor="t" anchorCtr="0">
        <a:noAutofit/>
      </a:bodyPr>
      <a:lstStyle>
        <a:defPPr defTabSz="495330">
          <a:spcBef>
            <a:spcPts val="528"/>
          </a:spcBef>
          <a:spcAft>
            <a:spcPct val="0"/>
          </a:spcAft>
          <a:defRPr kumimoji="1" sz="1100" dirty="0" smtClean="0">
            <a:solidFill>
              <a:prstClr val="black"/>
            </a:solidFill>
            <a:latin typeface="Arial"/>
            <a:ea typeface="ＭＳ Ｐゴシック"/>
          </a:defRPr>
        </a:defPPr>
      </a:lstStyle>
    </a:txDef>
  </a:objectDefaults>
  <a:extraClrSchemeLst/>
  <a:extLst>
    <a:ext uri="{05A4C25C-085E-4340-85A3-A5531E510DB2}">
      <thm15:themeFamily xmlns:thm15="http://schemas.microsoft.com/office/thememl/2012/main" name="プレゼンテーション2" id="{71445626-AFE3-45E5-935B-B07B780EE76D}" vid="{F7A770A6-EC22-408D-9CBC-CDAC32D589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MURC2016_Lecture</Template>
  <TotalTime>3828</TotalTime>
  <Words>8527</Words>
  <Application>Microsoft Office PowerPoint</Application>
  <PresentationFormat>A4 210 x 297 mm</PresentationFormat>
  <Paragraphs>939</Paragraphs>
  <Slides>57</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57</vt:i4>
      </vt:variant>
    </vt:vector>
  </HeadingPairs>
  <TitlesOfParts>
    <vt:vector size="65" baseType="lpstr">
      <vt:lpstr>Meiryo UI</vt:lpstr>
      <vt:lpstr>ＭＳ Ｐゴシック</vt:lpstr>
      <vt:lpstr>UD デジタル 教科書体 NK-B</vt:lpstr>
      <vt:lpstr>Arial</vt:lpstr>
      <vt:lpstr>Calibri</vt:lpstr>
      <vt:lpstr>Courier New</vt:lpstr>
      <vt:lpstr>Wingdings</vt:lpstr>
      <vt:lpstr>MURC2016</vt:lpstr>
      <vt:lpstr>個別避難計画策定支援ツール （令和５年3月作成）</vt:lpstr>
      <vt:lpstr>内容</vt:lpstr>
      <vt:lpstr>１．本ツールについて</vt:lpstr>
      <vt:lpstr>１．本ツールについて</vt:lpstr>
      <vt:lpstr>２．取組の目的　</vt:lpstr>
      <vt:lpstr>３．災害時要配慮者の避難行動支援の概要</vt:lpstr>
      <vt:lpstr>（参考）災害時要配慮者対策に関わる用語</vt:lpstr>
      <vt:lpstr>４．個別避難計画の作成体制・方法の基本的な考え方</vt:lpstr>
      <vt:lpstr>ワークシート０．取組の枠組みや体制、状況を共有する</vt:lpstr>
      <vt:lpstr>４．個別避難計画の作成体制・方法の基本的な考え方</vt:lpstr>
      <vt:lpstr>４．個別避難計画の作成体制・方法の基本的な考え方</vt:lpstr>
      <vt:lpstr>６．個別避難計画の策定の流れ（関係主体との関わり）</vt:lpstr>
      <vt:lpstr>５．個別避難計画の基本的な考え方</vt:lpstr>
      <vt:lpstr>５．個別避難計画の基本的な考え方</vt:lpstr>
      <vt:lpstr>（参考）キキクル　（土砂災害、浸水、洪水）</vt:lpstr>
      <vt:lpstr>５．個別避難計画の基本的な考え方</vt:lpstr>
      <vt:lpstr>５．個別避難計画の基本的な考え方</vt:lpstr>
      <vt:lpstr>５．個別避難計画の基本的な考え方</vt:lpstr>
      <vt:lpstr>わたしの避難計画の様式（例）</vt:lpstr>
      <vt:lpstr>個別避難計画作成支援ツールの全体像</vt:lpstr>
      <vt:lpstr>６．個別避難計画の作成・活用の流れ</vt:lpstr>
      <vt:lpstr>６．個別避難計画の作成・活用の流れ</vt:lpstr>
      <vt:lpstr>1．ハザードを知る</vt:lpstr>
      <vt:lpstr>1． ハザードを知る</vt:lpstr>
      <vt:lpstr>1．ハザードを知る</vt:lpstr>
      <vt:lpstr>１．ハザードを知る</vt:lpstr>
      <vt:lpstr>１．ハザードを知る</vt:lpstr>
      <vt:lpstr>２．作成優先エリアを選ぶ</vt:lpstr>
      <vt:lpstr>２．作成優先エリアを選ぶ</vt:lpstr>
      <vt:lpstr>３．選定エリア避難ビジョンを作る</vt:lpstr>
      <vt:lpstr>３．選定エリア避難ビジョンを作る</vt:lpstr>
      <vt:lpstr>３．選定エリア避難ビジョンを作る</vt:lpstr>
      <vt:lpstr>３．選定エリア避難ビジョンを作る</vt:lpstr>
      <vt:lpstr>４．選定エリアの対象者を分析する</vt:lpstr>
      <vt:lpstr>５ ．個別避難計画（たたき台）を作成する</vt:lpstr>
      <vt:lpstr>５ ．個別避難計画（たたき台）を作成する</vt:lpstr>
      <vt:lpstr>５ ．個別避難計画（たたき台）を作成する</vt:lpstr>
      <vt:lpstr>５．個別避難計画（たたき台）を作成する</vt:lpstr>
      <vt:lpstr>５ ．個別避難計画（たたき台）を作成する</vt:lpstr>
      <vt:lpstr>６．本人・避難先施設等と調整する</vt:lpstr>
      <vt:lpstr>６．本人・避難先施設等と調整する</vt:lpstr>
      <vt:lpstr>６．本人・避難先施設等と調整する</vt:lpstr>
      <vt:lpstr>６．本人・避難施設等と調整する</vt:lpstr>
      <vt:lpstr>７．個別避難計画を完成・共有する</vt:lpstr>
      <vt:lpstr>８．訓練する（①避難の声かけ）</vt:lpstr>
      <vt:lpstr>８．訓練する（①避難の声かけ）</vt:lpstr>
      <vt:lpstr>８．訓練する（①避難の声かけ）</vt:lpstr>
      <vt:lpstr>８．訓練する（②安否確認）</vt:lpstr>
      <vt:lpstr>８．訓練する（②安否確認）</vt:lpstr>
      <vt:lpstr>９．避難の受け皿拡大に向けた取組</vt:lpstr>
      <vt:lpstr>９．避難の受け皿拡大に向けた取組</vt:lpstr>
      <vt:lpstr>９．避難の受け皿拡大に向けた取組</vt:lpstr>
      <vt:lpstr>福祉サービス事業所の防災担当者による防災部会の設置</vt:lpstr>
      <vt:lpstr>10．個別避難計画を更新する</vt:lpstr>
      <vt:lpstr>個別避難計画の作成・更新・廃止の流れ(イメージ）</vt:lpstr>
      <vt:lpstr>10．個別避難計画を更新する</vt:lpstr>
      <vt:lpstr>10．個別避難計画を更新する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個別避難計画策定支援ツール（説明資料）</dc:title>
  <dc:creator>福島県及び三菱ＵＦＪリサーチ&amp;コンサルティング株式会社</dc:creator>
  <dc:description>このツールは福島県及び三菱ＵＦＪリサーチ&amp;コンサルティング株式会社の共同研究により令和４（2022）年度に開発したものです。どなたでも無料で利用できます。</dc:description>
  <cp:lastModifiedBy>大竹 一樹</cp:lastModifiedBy>
  <cp:revision>119</cp:revision>
  <cp:lastPrinted>2023-05-23T01:09:55Z</cp:lastPrinted>
  <dcterms:created xsi:type="dcterms:W3CDTF">2022-07-22T08:17:07Z</dcterms:created>
  <dcterms:modified xsi:type="dcterms:W3CDTF">2023-06-05T02:29:33Z</dcterms:modified>
</cp:coreProperties>
</file>